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heme/theme10.xml" ContentType="application/vnd.openxmlformats-officedocument.theme+xml"/>
  <Override PartName="/ppt/theme/theme11.xml" ContentType="application/vnd.openxmlformats-officedocument.them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4.xml" ContentType="application/vnd.openxmlformats-officedocument.presentationml.notesSlide+xml"/>
  <Override PartName="/ppt/tags/tag112.xml" ContentType="application/vnd.openxmlformats-officedocument.presentationml.tags+xml"/>
  <Override PartName="/ppt/notesSlides/notesSlide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6.xml" ContentType="application/vnd.openxmlformats-officedocument.presentationml.notesSlide+xml"/>
  <Override PartName="/ppt/tags/tag115.xml" ContentType="application/vnd.openxmlformats-officedocument.presentationml.tags+xml"/>
  <Override PartName="/ppt/notesSlides/notesSlide7.xml" ContentType="application/vnd.openxmlformats-officedocument.presentationml.notesSlide+xml"/>
  <Override PartName="/ppt/tags/tag116.xml" ContentType="application/vnd.openxmlformats-officedocument.presentationml.tags+xml"/>
  <Override PartName="/ppt/notesSlides/notesSlide8.xml" ContentType="application/vnd.openxmlformats-officedocument.presentationml.notesSlide+xml"/>
  <Override PartName="/ppt/tags/tag117.xml" ContentType="application/vnd.openxmlformats-officedocument.presentationml.tags+xml"/>
  <Override PartName="/ppt/notesSlides/notesSlide9.xml" ContentType="application/vnd.openxmlformats-officedocument.presentationml.notesSlide+xml"/>
  <Override PartName="/ppt/tags/tag118.xml" ContentType="application/vnd.openxmlformats-officedocument.presentationml.tags+xml"/>
  <Override PartName="/ppt/notesSlides/notesSlide10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.xml" ContentType="application/vnd.openxmlformats-officedocument.presentationml.notesSlide+xml"/>
  <Override PartName="/ppt/tags/tag122.xml" ContentType="application/vnd.openxmlformats-officedocument.presentationml.tags+xml"/>
  <Override PartName="/ppt/notesSlides/notesSlide13.xml" ContentType="application/vnd.openxmlformats-officedocument.presentationml.notesSlide+xml"/>
  <Override PartName="/ppt/tags/tag123.xml" ContentType="application/vnd.openxmlformats-officedocument.presentationml.tags+xml"/>
  <Override PartName="/ppt/notesSlides/notesSlide14.xml" ContentType="application/vnd.openxmlformats-officedocument.presentationml.notesSlide+xml"/>
  <Override PartName="/ppt/tags/tag124.xml" ContentType="application/vnd.openxmlformats-officedocument.presentationml.tags+xml"/>
  <Override PartName="/ppt/notesSlides/notesSlide15.xml" ContentType="application/vnd.openxmlformats-officedocument.presentationml.notesSlide+xml"/>
  <Override PartName="/ppt/tags/tag125.xml" ContentType="application/vnd.openxmlformats-officedocument.presentationml.tags+xml"/>
  <Override PartName="/ppt/notesSlides/notesSlide16.xml" ContentType="application/vnd.openxmlformats-officedocument.presentationml.notesSlide+xml"/>
  <Override PartName="/ppt/tags/tag126.xml" ContentType="application/vnd.openxmlformats-officedocument.presentationml.tags+xml"/>
  <Override PartName="/ppt/notesSlides/notesSlide17.xml" ContentType="application/vnd.openxmlformats-officedocument.presentationml.notesSlide+xml"/>
  <Override PartName="/ppt/tags/tag127.xml" ContentType="application/vnd.openxmlformats-officedocument.presentationml.tags+xml"/>
  <Override PartName="/ppt/notesSlides/notesSlide18.xml" ContentType="application/vnd.openxmlformats-officedocument.presentationml.notesSlide+xml"/>
  <Override PartName="/ppt/tags/tag128.xml" ContentType="application/vnd.openxmlformats-officedocument.presentationml.tags+xml"/>
  <Override PartName="/ppt/notesSlides/notesSlide19.xml" ContentType="application/vnd.openxmlformats-officedocument.presentationml.notesSlide+xml"/>
  <Override PartName="/ppt/tags/tag129.xml" ContentType="application/vnd.openxmlformats-officedocument.presentationml.tags+xml"/>
  <Override PartName="/ppt/notesSlides/notesSlide20.xml" ContentType="application/vnd.openxmlformats-officedocument.presentationml.notesSlide+xml"/>
  <Override PartName="/ppt/tags/tag130.xml" ContentType="application/vnd.openxmlformats-officedocument.presentationml.tags+xml"/>
  <Override PartName="/ppt/notesSlides/notesSlide21.xml" ContentType="application/vnd.openxmlformats-officedocument.presentationml.notesSlide+xml"/>
  <Override PartName="/ppt/tags/tag131.xml" ContentType="application/vnd.openxmlformats-officedocument.presentationml.tags+xml"/>
  <Override PartName="/ppt/notesSlides/notesSlide22.xml" ContentType="application/vnd.openxmlformats-officedocument.presentationml.notesSlide+xml"/>
  <Override PartName="/ppt/tags/tag132.xml" ContentType="application/vnd.openxmlformats-officedocument.presentationml.tags+xml"/>
  <Override PartName="/ppt/notesSlides/notesSlide23.xml" ContentType="application/vnd.openxmlformats-officedocument.presentationml.notesSlide+xml"/>
  <Override PartName="/ppt/tags/tag133.xml" ContentType="application/vnd.openxmlformats-officedocument.presentationml.tags+xml"/>
  <Override PartName="/ppt/notesSlides/notesSlide24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25.xml" ContentType="application/vnd.openxmlformats-officedocument.presentationml.notesSlide+xml"/>
  <Override PartName="/ppt/tags/tag136.xml" ContentType="application/vnd.openxmlformats-officedocument.presentationml.tags+xml"/>
  <Override PartName="/ppt/notesSlides/notesSlide26.xml" ContentType="application/vnd.openxmlformats-officedocument.presentationml.notesSlide+xml"/>
  <Override PartName="/ppt/tags/tag137.xml" ContentType="application/vnd.openxmlformats-officedocument.presentationml.tags+xml"/>
  <Override PartName="/ppt/notesSlides/notesSlide27.xml" ContentType="application/vnd.openxmlformats-officedocument.presentationml.notesSlide+xml"/>
  <Override PartName="/ppt/tags/tag138.xml" ContentType="application/vnd.openxmlformats-officedocument.presentationml.tags+xml"/>
  <Override PartName="/ppt/notesSlides/notesSlide28.xml" ContentType="application/vnd.openxmlformats-officedocument.presentationml.notesSlide+xml"/>
  <Override PartName="/ppt/tags/tag139.xml" ContentType="application/vnd.openxmlformats-officedocument.presentationml.tags+xml"/>
  <Override PartName="/ppt/notesSlides/notesSlide29.xml" ContentType="application/vnd.openxmlformats-officedocument.presentationml.notesSlide+xml"/>
  <Override PartName="/ppt/tags/tag140.xml" ContentType="application/vnd.openxmlformats-officedocument.presentationml.tags+xml"/>
  <Override PartName="/ppt/notesSlides/notesSlide30.xml" ContentType="application/vnd.openxmlformats-officedocument.presentationml.notesSlide+xml"/>
  <Override PartName="/ppt/tags/tag141.xml" ContentType="application/vnd.openxmlformats-officedocument.presentationml.tags+xml"/>
  <Override PartName="/ppt/notesSlides/notesSlide31.xml" ContentType="application/vnd.openxmlformats-officedocument.presentationml.notesSlide+xml"/>
  <Override PartName="/ppt/tags/tag142.xml" ContentType="application/vnd.openxmlformats-officedocument.presentationml.tags+xml"/>
  <Override PartName="/ppt/notesSlides/notesSlide32.xml" ContentType="application/vnd.openxmlformats-officedocument.presentationml.notesSlide+xml"/>
  <Override PartName="/ppt/tags/tag143.xml" ContentType="application/vnd.openxmlformats-officedocument.presentationml.tags+xml"/>
  <Override PartName="/ppt/notesSlides/notesSlide33.xml" ContentType="application/vnd.openxmlformats-officedocument.presentationml.notesSlide+xml"/>
  <Override PartName="/ppt/tags/tag144.xml" ContentType="application/vnd.openxmlformats-officedocument.presentationml.tags+xml"/>
  <Override PartName="/ppt/notesSlides/notesSlide34.xml" ContentType="application/vnd.openxmlformats-officedocument.presentationml.notesSlide+xml"/>
  <Override PartName="/ppt/tags/tag145.xml" ContentType="application/vnd.openxmlformats-officedocument.presentationml.tags+xml"/>
  <Override PartName="/ppt/notesSlides/notesSlide35.xml" ContentType="application/vnd.openxmlformats-officedocument.presentationml.notesSlide+xml"/>
  <Override PartName="/ppt/tags/tag146.xml" ContentType="application/vnd.openxmlformats-officedocument.presentationml.tags+xml"/>
  <Override PartName="/ppt/notesSlides/notesSlide36.xml" ContentType="application/vnd.openxmlformats-officedocument.presentationml.notesSlide+xml"/>
  <Override PartName="/ppt/tags/tag147.xml" ContentType="application/vnd.openxmlformats-officedocument.presentationml.tags+xml"/>
  <Override PartName="/ppt/notesSlides/notesSlide37.xml" ContentType="application/vnd.openxmlformats-officedocument.presentationml.notesSlide+xml"/>
  <Override PartName="/ppt/tags/tag148.xml" ContentType="application/vnd.openxmlformats-officedocument.presentationml.tags+xml"/>
  <Override PartName="/ppt/notesSlides/notesSlide38.xml" ContentType="application/vnd.openxmlformats-officedocument.presentationml.notesSlide+xml"/>
  <Override PartName="/ppt/tags/tag149.xml" ContentType="application/vnd.openxmlformats-officedocument.presentationml.tags+xml"/>
  <Override PartName="/ppt/notesSlides/notesSlide39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40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41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42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  <p:sldMasterId id="2147483674" r:id="rId5"/>
    <p:sldMasterId id="2147483683" r:id="rId6"/>
    <p:sldMasterId id="2147483692" r:id="rId7"/>
    <p:sldMasterId id="2147483701" r:id="rId8"/>
    <p:sldMasterId id="2147483710" r:id="rId9"/>
    <p:sldMasterId id="2147483719" r:id="rId10"/>
    <p:sldMasterId id="2147483728" r:id="rId11"/>
    <p:sldMasterId id="2147483737" r:id="rId12"/>
  </p:sldMasterIdLst>
  <p:notesMasterIdLst>
    <p:notesMasterId r:id="rId56"/>
  </p:notesMasterIdLst>
  <p:handoutMasterIdLst>
    <p:handoutMasterId r:id="rId57"/>
  </p:handoutMasterIdLst>
  <p:sldIdLst>
    <p:sldId id="256" r:id="rId13"/>
    <p:sldId id="1518" r:id="rId14"/>
    <p:sldId id="1917" r:id="rId15"/>
    <p:sldId id="1952" r:id="rId16"/>
    <p:sldId id="1710" r:id="rId17"/>
    <p:sldId id="1918" r:id="rId18"/>
    <p:sldId id="1919" r:id="rId19"/>
    <p:sldId id="1920" r:id="rId20"/>
    <p:sldId id="1921" r:id="rId21"/>
    <p:sldId id="1922" r:id="rId22"/>
    <p:sldId id="1923" r:id="rId23"/>
    <p:sldId id="1924" r:id="rId24"/>
    <p:sldId id="1925" r:id="rId25"/>
    <p:sldId id="1926" r:id="rId26"/>
    <p:sldId id="1927" r:id="rId27"/>
    <p:sldId id="1928" r:id="rId28"/>
    <p:sldId id="1929" r:id="rId29"/>
    <p:sldId id="1930" r:id="rId30"/>
    <p:sldId id="1931" r:id="rId31"/>
    <p:sldId id="1932" r:id="rId32"/>
    <p:sldId id="1933" r:id="rId33"/>
    <p:sldId id="1934" r:id="rId34"/>
    <p:sldId id="1935" r:id="rId35"/>
    <p:sldId id="1936" r:id="rId36"/>
    <p:sldId id="1937" r:id="rId37"/>
    <p:sldId id="1938" r:id="rId38"/>
    <p:sldId id="1939" r:id="rId39"/>
    <p:sldId id="1940" r:id="rId40"/>
    <p:sldId id="1941" r:id="rId41"/>
    <p:sldId id="1942" r:id="rId42"/>
    <p:sldId id="1943" r:id="rId43"/>
    <p:sldId id="1944" r:id="rId44"/>
    <p:sldId id="1945" r:id="rId45"/>
    <p:sldId id="1946" r:id="rId46"/>
    <p:sldId id="1947" r:id="rId47"/>
    <p:sldId id="1948" r:id="rId48"/>
    <p:sldId id="1949" r:id="rId49"/>
    <p:sldId id="1950" r:id="rId50"/>
    <p:sldId id="1951" r:id="rId51"/>
    <p:sldId id="1597" r:id="rId52"/>
    <p:sldId id="1598" r:id="rId53"/>
    <p:sldId id="1599" r:id="rId54"/>
    <p:sldId id="1600" r:id="rId55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F7F7F7"/>
    <a:srgbClr val="D3EFCE"/>
    <a:srgbClr val="EBF2FF"/>
    <a:srgbClr val="C00000"/>
    <a:srgbClr val="FFC000"/>
    <a:srgbClr val="FFE48F"/>
    <a:srgbClr val="E5F4D4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7013" autoAdjust="0"/>
    <p:restoredTop sz="94987" autoAdjust="0"/>
  </p:normalViewPr>
  <p:slideViewPr>
    <p:cSldViewPr snapToGrid="0">
      <p:cViewPr varScale="1">
        <p:scale>
          <a:sx n="104" d="100"/>
          <a:sy n="104" d="100"/>
        </p:scale>
        <p:origin x="1248" y="114"/>
      </p:cViewPr>
      <p:guideLst>
        <p:guide orient="horz" pos="240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67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commentAuthors" Target="commentAuthor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8/19/2020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42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9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44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8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28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03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58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70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86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39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96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25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61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4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64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02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93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6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50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44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7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558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56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40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07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04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56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39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0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7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92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04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6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86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9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3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9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0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1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3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6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9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2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0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3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1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4.bin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95B5E3D-CB4A-42B4-B4A8-2B0BF3B8AB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12307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67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DA92DAC-F488-43C5-9D7F-27FF4541E39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489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923E8C-4F41-4FF2-B5C9-0708083043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35308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50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923E8C-4F41-4FF2-B5C9-0708083043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55ECDAF-D721-41FB-95E8-475C9A67BD3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BBAD4D9-14B9-4D74-8ABB-E76DAD68C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8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573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7E8864E-162B-40F9-9515-9BB374594B6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93F75D9-C30E-4CA2-8807-34327E435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933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3FD45E-71ED-43B0-8AE7-C08D3A4C2A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2947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98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3FD45E-71ED-43B0-8AE7-C08D3A4C2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D618E95-38CE-4566-8258-0AC0A3A1123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3584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A1D2D6-5C0E-4C96-B1D6-EDE7E84FB7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79278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2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A1D2D6-5C0E-4C96-B1D6-EDE7E84FB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88C93F9-9505-4E39-A774-1117B8BC85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03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FFD641D-BB7B-469F-816A-DFA22DF811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567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4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FFD641D-BB7B-469F-816A-DFA22DF811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8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B57718-4357-4914-80E6-3B747C6008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9502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B57718-4357-4914-80E6-3B747C600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57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751107-3CDE-4232-A9E3-A96F072D3B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5988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9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751107-3CDE-4232-A9E3-A96F072D3B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80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256145A-495B-4022-B821-DD8A20D724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635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2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256145A-495B-4022-B821-DD8A20D724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0C7A3A3-6E96-4AA0-A49C-A1F160EFD2D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7697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923E8C-4F41-4FF2-B5C9-0708083043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3278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66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923E8C-4F41-4FF2-B5C9-0708083043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08AD5E-D75E-4A5B-B857-E7CC9DAD924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BBAD4D9-14B9-4D74-8ABB-E76DAD68C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20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1281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9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27E5BF0-5196-473F-B84C-EE7FCA017F2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93F75D9-C30E-4CA2-8807-34327E435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2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656D9F-25FA-405A-9022-D20B606256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2949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91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EE6A1B2-F3BE-47E8-B7AB-BED2735E985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BBAD4D9-14B9-4D74-8ABB-E76DAD68C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84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3FD45E-71ED-43B0-8AE7-C08D3A4C2A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61442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4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3FD45E-71ED-43B0-8AE7-C08D3A4C2A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D971712-BE3F-4E1C-AB2E-A371CC7DD38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6126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A1D2D6-5C0E-4C96-B1D6-EDE7E84FB7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1782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38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A1D2D6-5C0E-4C96-B1D6-EDE7E84FB7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3616CAA-EC2D-4FA1-9158-BA98D4D9301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20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FFD641D-BB7B-469F-816A-DFA22DF811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974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6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FFD641D-BB7B-469F-816A-DFA22DF811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83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B57718-4357-4914-80E6-3B747C6008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6636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8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B57718-4357-4914-80E6-3B747C600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61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751107-3CDE-4232-A9E3-A96F072D3B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48803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1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751107-3CDE-4232-A9E3-A96F072D3B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11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5A80A56-F2B8-4233-B98E-991B9849D5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00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35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DCF9E7F-00A7-443B-A8BD-D6DD49F766C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3984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E69E61E-D2FE-4570-9EBE-E865ACCB53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4406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59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F7B18B3-B399-4EBD-B41A-54B80DC4869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6303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02221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19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318CD32-CC64-4768-B5C2-06F7D33E18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8104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9D6934F-8C9A-40B8-AA76-2797BABA31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4402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83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40D60E-6653-48F7-A274-5BACC65945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7849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D187F02-3C90-44EA-809A-294D7412CC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8062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07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D4E0BE9-D042-41EB-89B4-E156B1EDEA3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7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0642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ADB49A0-8B85-4CDE-8262-9211F1AFE27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93F75D9-C30E-4CA2-8807-34327E435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765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078FF16-F396-46B0-B76B-3DE885687F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3220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1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04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6CEDF0F-9090-417B-A721-862C9C8A2B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21440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55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298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84A5886-2DEB-405E-8AE4-F1A2D2405C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338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79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383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E31A9B1-3614-4265-92AD-E4A55B124B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5463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3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78BA310-1AB9-4912-9FCC-5CB57AFBF68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7508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FCD1A4-A534-4A39-8F67-745C3B0F56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1641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127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32D0182-8D62-4553-861A-6C3EE1A0080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4787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3182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59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401EDD9-4356-4D92-BFA6-18D14C3583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05326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8066462-B21E-42BA-9849-0189692B07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9953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51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1498D13-FDB6-4894-B6DB-513BCEF6B98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86792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EA052-D836-403B-9728-34A25E9C2C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36525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75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B76B91E-4B9A-4BDD-AF07-38C087D034E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0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EC10801-724F-4C7C-B183-9B7C55022B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4559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99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84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3A17C64-B08B-47A8-A33B-EB28C23C6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8941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23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2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3337E5-F939-452A-8B9D-AD5B5CAF18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29633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5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FE513CA-7CE5-4930-A743-60B6C3068A8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8636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AB6336B-9556-4AD2-BB4C-BEE8752B0E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257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4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19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0ED4B2B-88C5-45AF-A5C1-78C797AD6E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8223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71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ED61E65-8E69-4519-8B63-721B7117E88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5826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3109269-4FFF-4EB1-A58A-7B8FDC8BE5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46594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95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0D64B3F-295A-4A28-BC11-808C7B0F573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6375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7905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41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A9BFA63-CD65-430C-A3EC-015E8DDF7F1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9264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16F6200-8DF7-455A-B41B-E8A921FCF8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98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319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6FCB3B-15D5-42F2-9818-7ACE52AE84A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510921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1F9D8D-77DA-48B3-9BC0-FC14D3AB6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8357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3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8C4684-AF30-4F89-B5B0-EA4C6662389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21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8600AB-D0BD-4835-B978-ED5D266B1F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7470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23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DD7381-50BA-41E9-84D9-A4163E043F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6485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91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149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D9909C-44BE-4347-ADAE-5582FF871A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10669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15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789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229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7B69D1-1AC7-4788-B7F1-4214ACF38D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2350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39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8CC8475-D9DE-4E1C-B79D-4F1693FA344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43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BBAD4D9-14B9-4D74-8ABB-E76DAD68C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24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0259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07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AABDE05-52B6-4020-83AF-9DE428B90CD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93F75D9-C30E-4CA2-8807-34327E435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tIns="0" rIns="0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‹#›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983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50165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425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95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070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9753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61651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877422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93734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55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AABDE05-52B6-4020-83AF-9DE428B90CD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463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22A8FC1-56C6-4CB8-844A-929652805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2886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3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412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40946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202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529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33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12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670264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048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BD06D5-7FF0-4FD2-A42D-89FDE4B37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375" y="1660525"/>
            <a:ext cx="9729788" cy="23320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11818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DEDE2-612E-44BA-97AF-BE2800D020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6536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03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DEDE2-612E-44BA-97AF-BE2800D020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AABDE05-52B6-4020-83AF-9DE428B90CD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4" y="365126"/>
            <a:ext cx="11073049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000" smtClean="0"/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1" y="1619830"/>
            <a:ext cx="11079163" cy="16963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253498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B316-C6BA-4A71-BD69-5C792EC6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BD46A8E-2282-481E-805B-F52C540B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2410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-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E2C0F-B4B8-4E94-A037-1BEEC54B1D8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EA9136-1274-43DF-B8AE-AFDE43499174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31FB825-CF5F-4702-956D-6AA391FB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16C72F-A50F-4D03-9178-82BC32C6BB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2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BBD0DB-64B8-4546-AAD7-ADEABEE73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41336" y="1619834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AE3B4D9-051B-434A-A71D-BFE6D8D92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8002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9831B91-30C5-4221-BDBD-66803705E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1336" y="3976010"/>
            <a:ext cx="5146233" cy="20030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8299C-867E-46E3-B3ED-C7BC9AE8AFD5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5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F3D51A-DDA6-4B22-933D-3CF618BD43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6602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885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81E90-3C1B-461F-9D28-F6F0F961CAE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25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51255F-93F0-48CB-BE04-CC907366A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80BD45-A4DC-46B7-BC4B-D2492DFA32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361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53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DAF961F-5277-4BE4-B8F6-3E070DD49E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23159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11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398189" y="6553224"/>
            <a:ext cx="56270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59692-9C01-496D-8A3D-EDFAC4E8A8B9}" type="slidenum">
              <a:rPr lang="en-US" sz="800">
                <a:solidFill>
                  <a:srgbClr val="AFB1B4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AFB1B4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4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256145A-495B-4022-B821-DD8A20D724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52164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6" name="think-cell Slide" r:id="rId5" imgW="425" imgH="426" progId="TCLayout.ActiveDocument.1">
                  <p:embed/>
                </p:oleObj>
              </mc:Choice>
              <mc:Fallback>
                <p:oleObj name="think-cell Slide" r:id="rId5" imgW="425" imgH="42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256145A-495B-4022-B821-DD8A20D724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B52DD5D3-52AA-4709-85C9-1D9916B7417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CE456-CCAB-428B-B1BA-85E4217F2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F557-F303-4E04-AEFA-64800EEDC3DE}"/>
              </a:ext>
            </a:extLst>
          </p:cNvPr>
          <p:cNvSpPr/>
          <p:nvPr userDrawn="1"/>
        </p:nvSpPr>
        <p:spPr>
          <a:xfrm>
            <a:off x="254646" y="277792"/>
            <a:ext cx="11669751" cy="27663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93132-0689-4C21-926E-1A275107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66096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9D6361-D8F2-47C1-9D7A-D7415B839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155146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7333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18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ags" Target="../tags/tag17.xml"/><Relationship Id="rId5" Type="http://schemas.openxmlformats.org/officeDocument/2006/relationships/slideLayout" Target="../slideLayouts/slideLayout13.xml"/><Relationship Id="rId10" Type="http://schemas.openxmlformats.org/officeDocument/2006/relationships/vmlDrawing" Target="../drawings/vmlDrawing10.v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oleObject" Target="../embeddings/oleObject19.bin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ags" Target="../tags/tag3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ags" Target="../tags/tag32.xml"/><Relationship Id="rId5" Type="http://schemas.openxmlformats.org/officeDocument/2006/relationships/slideLayout" Target="../slideLayouts/slideLayout21.xml"/><Relationship Id="rId10" Type="http://schemas.openxmlformats.org/officeDocument/2006/relationships/vmlDrawing" Target="../drawings/vmlDrawing19.v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Relationship Id="rId1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oleObject" Target="../embeddings/oleObject28.bin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ags" Target="../tags/tag48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47.xml"/><Relationship Id="rId5" Type="http://schemas.openxmlformats.org/officeDocument/2006/relationships/slideLayout" Target="../slideLayouts/slideLayout29.xml"/><Relationship Id="rId10" Type="http://schemas.openxmlformats.org/officeDocument/2006/relationships/vmlDrawing" Target="../drawings/vmlDrawing28.v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Relationship Id="rId1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oleObject" Target="../embeddings/oleObject37.bin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ags" Target="../tags/tag6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ags" Target="../tags/tag62.xml"/><Relationship Id="rId5" Type="http://schemas.openxmlformats.org/officeDocument/2006/relationships/slideLayout" Target="../slideLayouts/slideLayout37.xml"/><Relationship Id="rId10" Type="http://schemas.openxmlformats.org/officeDocument/2006/relationships/vmlDrawing" Target="../drawings/vmlDrawing37.vml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Relationship Id="rId1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oleObject" Target="../embeddings/oleObject46.bin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ags" Target="../tags/tag78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ags" Target="../tags/tag77.xml"/><Relationship Id="rId5" Type="http://schemas.openxmlformats.org/officeDocument/2006/relationships/slideLayout" Target="../slideLayouts/slideLayout45.xml"/><Relationship Id="rId10" Type="http://schemas.openxmlformats.org/officeDocument/2006/relationships/vmlDrawing" Target="../drawings/vmlDrawing46.v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Relationship Id="rId1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oleObject" Target="../embeddings/oleObject55.bin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ags" Target="../tags/tag93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ags" Target="../tags/tag92.xml"/><Relationship Id="rId5" Type="http://schemas.openxmlformats.org/officeDocument/2006/relationships/slideLayout" Target="../slideLayouts/slideLayout53.xml"/><Relationship Id="rId10" Type="http://schemas.openxmlformats.org/officeDocument/2006/relationships/vmlDrawing" Target="../drawings/vmlDrawing55.v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Relationship Id="rId14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oleObject" Target="../embeddings/oleObject57.bin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ags" Target="../tags/tag9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ags" Target="../tags/tag96.xml"/><Relationship Id="rId5" Type="http://schemas.openxmlformats.org/officeDocument/2006/relationships/slideLayout" Target="../slideLayouts/slideLayout61.xml"/><Relationship Id="rId10" Type="http://schemas.openxmlformats.org/officeDocument/2006/relationships/vmlDrawing" Target="../drawings/vmlDrawing57.vml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8.xml"/><Relationship Id="rId14" Type="http://schemas.openxmlformats.org/officeDocument/2006/relationships/image" Target="../media/image1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oleObject" Target="../embeddings/oleObject59.bin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ags" Target="../tags/tag10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ags" Target="../tags/tag100.xml"/><Relationship Id="rId5" Type="http://schemas.openxmlformats.org/officeDocument/2006/relationships/slideLayout" Target="../slideLayouts/slideLayout69.xml"/><Relationship Id="rId10" Type="http://schemas.openxmlformats.org/officeDocument/2006/relationships/vmlDrawing" Target="../drawings/vmlDrawing59.vml"/><Relationship Id="rId4" Type="http://schemas.openxmlformats.org/officeDocument/2006/relationships/slideLayout" Target="../slideLayouts/slideLayout68.xml"/><Relationship Id="rId9" Type="http://schemas.openxmlformats.org/officeDocument/2006/relationships/theme" Target="../theme/theme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833578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6A767ABE-C4E1-4B07-8DB9-34D6A2E637D2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8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6" r:id="rId5"/>
    <p:sldLayoutId id="2147483672" r:id="rId6"/>
    <p:sldLayoutId id="2147483671" r:id="rId7"/>
    <p:sldLayoutId id="2147483673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172980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2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FA45CBE-6EDD-47CF-839C-634311055A9D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6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292762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8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00F4A05-5FC6-4EF6-9F0A-50169E71CEDB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7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09054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95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0DF5E7C-B407-4334-9B3E-D6F721C3ACBB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B6B8C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2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956020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35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907F74DD-537C-460A-8A03-4AF118351BE8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B6B8C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9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0281675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17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622C0B89-B0D4-461C-BEF4-713AE5855FA4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rgbClr val="B6B8C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6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588705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83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B7F7BCE-5DDF-4F0C-832D-8348B8239FF0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F5C94B-8C55-478B-B509-BAE6A06B2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3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793116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31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B7F7BCE-5DDF-4F0C-832D-8348B8239FF0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b="0" smtClean="0">
                <a:solidFill>
                  <a:srgbClr val="B6B8C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37F5C94B-8C55-478B-B509-BAE6A06B2E2A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0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1CB5F6-6652-4935-9EC5-5408E4F9EA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9772303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79" name="think-cell Slide" r:id="rId13" imgW="344" imgH="344" progId="TCLayout.ActiveDocument.1">
                  <p:embed/>
                </p:oleObj>
              </mc:Choice>
              <mc:Fallback>
                <p:oleObj name="think-cell Slide" r:id="rId13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1CB5F6-6652-4935-9EC5-5408E4F9E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B7F7BCE-5DDF-4F0C-832D-8348B8239FF0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0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EF046-E2A6-4720-9885-7D0C3C04F3D7}"/>
              </a:ext>
            </a:extLst>
          </p:cNvPr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D72563-4D37-4C47-9B7B-368741266322}"/>
              </a:ext>
            </a:extLst>
          </p:cNvPr>
          <p:cNvCxnSpPr/>
          <p:nvPr userDrawn="1"/>
        </p:nvCxnSpPr>
        <p:spPr>
          <a:xfrm>
            <a:off x="604435" y="1491544"/>
            <a:ext cx="10983132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70748-EB14-470F-8FB7-9C0A1D7E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73452" cy="108171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DCF2-D007-4E0C-A30F-C8708DF86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319" y="1660968"/>
            <a:ext cx="11079248" cy="157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C664-4FDD-4FEA-A1E5-D6627876E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b="0" smtClean="0">
                <a:solidFill>
                  <a:srgbClr val="B6B8C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37F5C94B-8C55-478B-B509-BAE6A06B2E2A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9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41" indent="-16827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377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87451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789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books.com/" TargetMode="External"/><Relationship Id="rId3" Type="http://schemas.openxmlformats.org/officeDocument/2006/relationships/tags" Target="../tags/tag105.xml"/><Relationship Id="rId7" Type="http://schemas.openxmlformats.org/officeDocument/2006/relationships/image" Target="../media/image1.emf"/><Relationship Id="rId2" Type="http://schemas.openxmlformats.org/officeDocument/2006/relationships/tags" Target="../tags/tag104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0.xml"/><Relationship Id="rId7" Type="http://schemas.openxmlformats.org/officeDocument/2006/relationships/image" Target="../media/image1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71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121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tags" Target="../tags/tag12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.xlsx"/><Relationship Id="rId2" Type="http://schemas.openxmlformats.org/officeDocument/2006/relationships/tags" Target="../tags/tag123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11" Type="http://schemas.openxmlformats.org/officeDocument/2006/relationships/image" Target="../media/image13.svg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5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1.xlsx"/><Relationship Id="rId2" Type="http://schemas.openxmlformats.org/officeDocument/2006/relationships/tags" Target="../tags/tag125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6.bin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2.xlsx"/><Relationship Id="rId2" Type="http://schemas.openxmlformats.org/officeDocument/2006/relationships/tags" Target="../tags/tag127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8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9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tags" Target="../tags/tag107.xml"/><Relationship Id="rId7" Type="http://schemas.openxmlformats.org/officeDocument/2006/relationships/image" Target="../media/image1.emf"/><Relationship Id="rId2" Type="http://schemas.openxmlformats.org/officeDocument/2006/relationships/tags" Target="../tags/tag106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62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3.xlsx"/><Relationship Id="rId2" Type="http://schemas.openxmlformats.org/officeDocument/2006/relationships/tags" Target="../tags/tag129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0.bin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1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4.xlsx"/><Relationship Id="rId2" Type="http://schemas.openxmlformats.org/officeDocument/2006/relationships/tags" Target="../tags/tag131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2.bin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3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3.xml"/><Relationship Id="rId7" Type="http://schemas.openxmlformats.org/officeDocument/2006/relationships/package" Target="../embeddings/Microsoft_Excel_Worksheet5.xlsx"/><Relationship Id="rId2" Type="http://schemas.openxmlformats.org/officeDocument/2006/relationships/tags" Target="../tags/tag133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4.bin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5.xml"/><Relationship Id="rId7" Type="http://schemas.openxmlformats.org/officeDocument/2006/relationships/image" Target="../media/image1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85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6.bin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tags" Target="../tags/tag13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7.bin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tags" Target="../tags/tag13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8.bin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tags" Target="../tags/tag139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9.bin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9.xml"/><Relationship Id="rId7" Type="http://schemas.openxmlformats.org/officeDocument/2006/relationships/image" Target="../media/image1.emf"/><Relationship Id="rId2" Type="http://schemas.openxmlformats.org/officeDocument/2006/relationships/tags" Target="../tags/tag108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6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140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2" Type="http://schemas.openxmlformats.org/officeDocument/2006/relationships/tags" Target="../tags/tag141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tags" Target="../tags/tag14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tags" Target="../tags/tag143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tags" Target="../tags/tag144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4.bin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tags" Target="../tags/tag145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5.bin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tags" Target="../tags/tag146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6.bin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tags" Target="../tags/tag14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7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8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2" Type="http://schemas.openxmlformats.org/officeDocument/2006/relationships/tags" Target="../tags/tag149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1.xml"/><Relationship Id="rId7" Type="http://schemas.openxmlformats.org/officeDocument/2006/relationships/image" Target="../media/image1.emf"/><Relationship Id="rId2" Type="http://schemas.openxmlformats.org/officeDocument/2006/relationships/tags" Target="../tags/tag110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6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hyperlink" Target="https://www.slidebooks.com/collections/sales-and-marketing/products/marketing-sales-toolkit?variant=31584180011090" TargetMode="External"/><Relationship Id="rId3" Type="http://schemas.openxmlformats.org/officeDocument/2006/relationships/tags" Target="../tags/tag151.xml"/><Relationship Id="rId21" Type="http://schemas.openxmlformats.org/officeDocument/2006/relationships/image" Target="../media/image46.svg"/><Relationship Id="rId34" Type="http://schemas.openxmlformats.org/officeDocument/2006/relationships/image" Target="../media/image49.png"/><Relationship Id="rId7" Type="http://schemas.openxmlformats.org/officeDocument/2006/relationships/image" Target="../media/image2.emf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hyperlink" Target="https://www.slidebooks.com/collections/discounted-bundle/products/project-manager-toolkit?variant=773543889" TargetMode="External"/><Relationship Id="rId33" Type="http://schemas.openxmlformats.org/officeDocument/2006/relationships/image" Target="../media/image48.svg"/><Relationship Id="rId2" Type="http://schemas.openxmlformats.org/officeDocument/2006/relationships/tags" Target="../tags/tag15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hyperlink" Target="https://www.slidebooks.com/collections/discounted-bundle/products/behavioral-skills-toolkit?variant=22116212677" TargetMode="Externa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36.svg"/><Relationship Id="rId24" Type="http://schemas.openxmlformats.org/officeDocument/2006/relationships/hyperlink" Target="https://www.slidebooks.com/collections/discounted-bundle/products/change-management-toolbox?variant=935073897" TargetMode="External"/><Relationship Id="rId32" Type="http://schemas.openxmlformats.org/officeDocument/2006/relationships/image" Target="../media/image47.png"/><Relationship Id="rId5" Type="http://schemas.openxmlformats.org/officeDocument/2006/relationships/notesSlide" Target="../notesSlides/notesSlide40.xml"/><Relationship Id="rId15" Type="http://schemas.openxmlformats.org/officeDocument/2006/relationships/image" Target="../media/image40.svg"/><Relationship Id="rId23" Type="http://schemas.openxmlformats.org/officeDocument/2006/relationships/hyperlink" Target="https://www.slidebooks.com/collections/management-consulting/products/management-consulting-toolkit?variant=22532413423698" TargetMode="External"/><Relationship Id="rId28" Type="http://schemas.openxmlformats.org/officeDocument/2006/relationships/hyperlink" Target="https://www.slidebooks.com/collections/operations-and-supply-chain-management/products/operational-excellence-toolkit?variant=21571101957" TargetMode="External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31" Type="http://schemas.openxmlformats.org/officeDocument/2006/relationships/hyperlink" Target="https://www.slidebooks.com/products/digital-transformation-toolkit?variant=32127821316178" TargetMode="Externa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hyperlink" Target="https://www.slidebooks.com/collections/discounted-bundle/products/strategy-toolkit?variant=17648810693" TargetMode="External"/><Relationship Id="rId27" Type="http://schemas.openxmlformats.org/officeDocument/2006/relationships/hyperlink" Target="https://www.slidebooks.com/collections/financial-templates/products/merger-and-acquisition-toolkit?variant=17648913989" TargetMode="External"/><Relationship Id="rId30" Type="http://schemas.openxmlformats.org/officeDocument/2006/relationships/hyperlink" Target="https://www.slidebooks.com/collections/discounted-bundle/products/legal-toolkit?variant=31584776880210" TargetMode="External"/><Relationship Id="rId35" Type="http://schemas.openxmlformats.org/officeDocument/2006/relationships/image" Target="../media/image50.svg"/><Relationship Id="rId8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books.com/products/strategy-toolkit?variant=17648810693" TargetMode="External"/><Relationship Id="rId3" Type="http://schemas.openxmlformats.org/officeDocument/2006/relationships/tags" Target="../tags/tag153.xml"/><Relationship Id="rId7" Type="http://schemas.openxmlformats.org/officeDocument/2006/relationships/image" Target="../media/image2.emf"/><Relationship Id="rId12" Type="http://schemas.openxmlformats.org/officeDocument/2006/relationships/hyperlink" Target="https://www.slidebooks.com/collections/best-seller-business-documents/products/business-toolkit?variant=12473147916370" TargetMode="External"/><Relationship Id="rId2" Type="http://schemas.openxmlformats.org/officeDocument/2006/relationships/tags" Target="../tags/tag152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51.png"/><Relationship Id="rId5" Type="http://schemas.openxmlformats.org/officeDocument/2006/relationships/notesSlide" Target="../notesSlides/notesSlide41.xml"/><Relationship Id="rId10" Type="http://schemas.openxmlformats.org/officeDocument/2006/relationships/hyperlink" Target="https://www.slidebooks.com/products/business-toolkit?variant=12473147916370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://www.slidebooks.com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books.com/" TargetMode="External"/><Relationship Id="rId3" Type="http://schemas.openxmlformats.org/officeDocument/2006/relationships/tags" Target="../tags/tag155.xml"/><Relationship Id="rId7" Type="http://schemas.openxmlformats.org/officeDocument/2006/relationships/image" Target="../media/image1.emf"/><Relationship Id="rId2" Type="http://schemas.openxmlformats.org/officeDocument/2006/relationships/tags" Target="../tags/tag154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54.png"/><Relationship Id="rId5" Type="http://schemas.openxmlformats.org/officeDocument/2006/relationships/notesSlide" Target="../notesSlides/notesSlide42.xml"/><Relationship Id="rId10" Type="http://schemas.openxmlformats.org/officeDocument/2006/relationships/image" Target="../media/image5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books.com/" TargetMode="External"/><Relationship Id="rId3" Type="http://schemas.openxmlformats.org/officeDocument/2006/relationships/tags" Target="../tags/tag157.xml"/><Relationship Id="rId7" Type="http://schemas.openxmlformats.org/officeDocument/2006/relationships/image" Target="../media/image1.emf"/><Relationship Id="rId2" Type="http://schemas.openxmlformats.org/officeDocument/2006/relationships/tags" Target="../tags/tag156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103.bin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14.xml"/><Relationship Id="rId7" Type="http://schemas.openxmlformats.org/officeDocument/2006/relationships/image" Target="../media/image1.emf"/><Relationship Id="rId2" Type="http://schemas.openxmlformats.org/officeDocument/2006/relationships/tags" Target="../tags/tag113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8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9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1A0FD28-B360-4C9C-A1CC-D67C30C868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6053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C222716-69D1-4221-B418-044978CCFE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080C-C60C-4746-B6B1-A9A4FFA8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41" y="810229"/>
            <a:ext cx="10256128" cy="1967160"/>
          </a:xfrm>
        </p:spPr>
        <p:txBody>
          <a:bodyPr>
            <a:normAutofit/>
          </a:bodyPr>
          <a:lstStyle/>
          <a:p>
            <a:r>
              <a:rPr lang="en-US" sz="4400" dirty="0"/>
              <a:t>Create a Financial Model </a:t>
            </a:r>
            <a:br>
              <a:rPr lang="en-US" sz="4400" dirty="0"/>
            </a:br>
            <a:r>
              <a:rPr lang="en-US" sz="4400" dirty="0"/>
              <a:t>Training &amp; Excel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1CD62-85AB-400E-A66C-9594AAD80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240" y="3280961"/>
            <a:ext cx="10313987" cy="276999"/>
          </a:xfrm>
        </p:spPr>
        <p:txBody>
          <a:bodyPr lIns="0" tIns="0" rIns="0" bIns="0">
            <a:spAutoFit/>
          </a:bodyPr>
          <a:lstStyle/>
          <a:p>
            <a:r>
              <a:rPr lang="en-US" sz="2000" b="1" dirty="0"/>
              <a:t>By Former Deloitte Management Consultants</a:t>
            </a:r>
          </a:p>
        </p:txBody>
      </p:sp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56F6D9FE-2BD8-43FA-8517-544E7B92AA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245" y="5169132"/>
            <a:ext cx="4306571" cy="12648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C70D54-7ED4-413B-9765-58C9A9D81D3A}"/>
              </a:ext>
            </a:extLst>
          </p:cNvPr>
          <p:cNvGrpSpPr/>
          <p:nvPr/>
        </p:nvGrpSpPr>
        <p:grpSpPr>
          <a:xfrm>
            <a:off x="-1122" y="6570"/>
            <a:ext cx="1493372" cy="1459010"/>
            <a:chOff x="-9097" y="-23336"/>
            <a:chExt cx="974935" cy="952500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F04C1B76-90D8-40DB-94ED-24A864BFBA56}"/>
                </a:ext>
              </a:extLst>
            </p:cNvPr>
            <p:cNvSpPr/>
            <p:nvPr/>
          </p:nvSpPr>
          <p:spPr>
            <a:xfrm>
              <a:off x="-7091" y="-23336"/>
              <a:ext cx="972929" cy="952500"/>
            </a:xfrm>
            <a:prstGeom prst="diagStripe">
              <a:avLst>
                <a:gd name="adj" fmla="val 61073"/>
              </a:avLst>
            </a:prstGeom>
            <a:gradFill flip="none" rotWithShape="1">
              <a:gsLst>
                <a:gs pos="100000">
                  <a:srgbClr val="FFFFFF">
                    <a:lumMod val="85000"/>
                  </a:srgbClr>
                </a:gs>
                <a:gs pos="34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outerShdw blurRad="50800" dist="127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61102C-BCA7-4CBF-AA08-2A8190D41E84}"/>
                </a:ext>
              </a:extLst>
            </p:cNvPr>
            <p:cNvSpPr txBox="1"/>
            <p:nvPr/>
          </p:nvSpPr>
          <p:spPr>
            <a:xfrm rot="18948199">
              <a:off x="20409" y="266480"/>
              <a:ext cx="702416" cy="1808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D4B6D"/>
                  </a:solidFill>
                  <a:effectLst/>
                  <a:uLnTx/>
                  <a:uFillTx/>
                  <a:latin typeface="Arial"/>
                </a:rPr>
                <a:t>Confidential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637A05-21FA-40B2-8EC9-FA3CCC279379}"/>
                </a:ext>
              </a:extLst>
            </p:cNvPr>
            <p:cNvCxnSpPr/>
            <p:nvPr/>
          </p:nvCxnSpPr>
          <p:spPr>
            <a:xfrm flipH="1">
              <a:off x="-9097" y="-22860"/>
              <a:ext cx="623270" cy="623272"/>
            </a:xfrm>
            <a:prstGeom prst="line">
              <a:avLst/>
            </a:prstGeom>
            <a:noFill/>
            <a:ln w="6350" cap="flat" cmpd="sng" algn="ctr">
              <a:solidFill>
                <a:srgbClr val="3692D4"/>
              </a:solidFill>
              <a:prstDash val="dash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4AD69A-E74E-4ECC-8128-6060F9673920}"/>
                </a:ext>
              </a:extLst>
            </p:cNvPr>
            <p:cNvCxnSpPr/>
            <p:nvPr/>
          </p:nvCxnSpPr>
          <p:spPr>
            <a:xfrm flipH="1">
              <a:off x="-7091" y="-22860"/>
              <a:ext cx="921493" cy="893213"/>
            </a:xfrm>
            <a:prstGeom prst="line">
              <a:avLst/>
            </a:prstGeom>
            <a:noFill/>
            <a:ln w="6350" cap="flat" cmpd="sng" algn="ctr">
              <a:solidFill>
                <a:srgbClr val="3692D4"/>
              </a:solidFill>
              <a:prstDash val="dash"/>
            </a:ln>
            <a:effectLst/>
          </p:spPr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29F8E-73A0-4D4E-BA9B-3CBF6BCBF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541" y="4460182"/>
            <a:ext cx="3464224" cy="180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Excel Logo 2013">
            <a:extLst>
              <a:ext uri="{FF2B5EF4-FFF2-40B4-BE49-F238E27FC236}">
                <a16:creationId xmlns:a16="http://schemas.microsoft.com/office/drawing/2014/main" id="{5CB9450D-93C0-44A2-9A20-97C8D185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83" y="4080612"/>
            <a:ext cx="757142" cy="757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0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3260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1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Draw out a schematic for how the spreadsheet will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10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CC985FA-A447-4CC9-B8E9-F3DD4953A218}"/>
              </a:ext>
            </a:extLst>
          </p:cNvPr>
          <p:cNvSpPr/>
          <p:nvPr/>
        </p:nvSpPr>
        <p:spPr>
          <a:xfrm>
            <a:off x="659822" y="2227930"/>
            <a:ext cx="2708144" cy="3933878"/>
          </a:xfrm>
          <a:prstGeom prst="rect">
            <a:avLst/>
          </a:prstGeom>
          <a:noFill/>
          <a:ln w="25400" cap="flat" cmpd="sng" algn="ctr">
            <a:solidFill>
              <a:srgbClr val="FEB80A"/>
            </a:solidFill>
            <a:prstDash val="dash"/>
          </a:ln>
          <a:effectLst/>
        </p:spPr>
        <p:txBody>
          <a:bodyPr rtlCol="0" anchor="t"/>
          <a:lstStyle/>
          <a:p>
            <a:pPr algn="ctr"/>
            <a:endParaRPr lang="en-AU" sz="2000" b="1" kern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A1682F-0DC0-4FE5-AFE5-8C9FBBD197B6}"/>
              </a:ext>
            </a:extLst>
          </p:cNvPr>
          <p:cNvSpPr txBox="1"/>
          <p:nvPr/>
        </p:nvSpPr>
        <p:spPr>
          <a:xfrm>
            <a:off x="768623" y="1723337"/>
            <a:ext cx="244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Inputs sheet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CCB16C-EDA2-4AC6-BF1E-442C3860BB8C}"/>
              </a:ext>
            </a:extLst>
          </p:cNvPr>
          <p:cNvSpPr/>
          <p:nvPr/>
        </p:nvSpPr>
        <p:spPr>
          <a:xfrm>
            <a:off x="4771487" y="2227930"/>
            <a:ext cx="2708144" cy="393387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ash"/>
          </a:ln>
          <a:effectLst/>
        </p:spPr>
        <p:txBody>
          <a:bodyPr rtlCol="0" anchor="t"/>
          <a:lstStyle/>
          <a:p>
            <a:pPr algn="ctr"/>
            <a:endParaRPr lang="en-AU" sz="2000" b="1" kern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3E60E6-1433-430B-82D5-D8ADBD945CA4}"/>
              </a:ext>
            </a:extLst>
          </p:cNvPr>
          <p:cNvSpPr txBox="1"/>
          <p:nvPr/>
        </p:nvSpPr>
        <p:spPr>
          <a:xfrm>
            <a:off x="4880288" y="1723337"/>
            <a:ext cx="244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Calculation sheets</a:t>
            </a:r>
            <a:endParaRPr lang="en-US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0E8BE7-26AB-4858-AD90-464A903ACE39}"/>
              </a:ext>
            </a:extLst>
          </p:cNvPr>
          <p:cNvSpPr/>
          <p:nvPr/>
        </p:nvSpPr>
        <p:spPr>
          <a:xfrm>
            <a:off x="8879019" y="2227930"/>
            <a:ext cx="2708144" cy="3933878"/>
          </a:xfrm>
          <a:prstGeom prst="rect">
            <a:avLst/>
          </a:prstGeom>
          <a:noFill/>
          <a:ln w="25400" cap="flat" cmpd="sng" algn="ctr">
            <a:solidFill>
              <a:schemeClr val="accent6"/>
            </a:solidFill>
            <a:prstDash val="dash"/>
          </a:ln>
          <a:effectLst/>
        </p:spPr>
        <p:txBody>
          <a:bodyPr rtlCol="0" anchor="t"/>
          <a:lstStyle/>
          <a:p>
            <a:pPr algn="ctr"/>
            <a:endParaRPr lang="en-AU" sz="2000" b="1" kern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544858-82F7-4297-BCB0-9BDC550E8D61}"/>
              </a:ext>
            </a:extLst>
          </p:cNvPr>
          <p:cNvSpPr txBox="1"/>
          <p:nvPr/>
        </p:nvSpPr>
        <p:spPr>
          <a:xfrm>
            <a:off x="8987819" y="1723337"/>
            <a:ext cx="244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Outputs sheet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199C92-431F-4E0C-AAF7-92C6282BB007}"/>
              </a:ext>
            </a:extLst>
          </p:cNvPr>
          <p:cNvSpPr/>
          <p:nvPr/>
        </p:nvSpPr>
        <p:spPr>
          <a:xfrm>
            <a:off x="944545" y="2997415"/>
            <a:ext cx="2121239" cy="85624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FEB80A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AU" sz="16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Inputs sheet #1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612861-29BB-49B5-84B6-51B239C58C37}"/>
              </a:ext>
            </a:extLst>
          </p:cNvPr>
          <p:cNvSpPr/>
          <p:nvPr/>
        </p:nvSpPr>
        <p:spPr>
          <a:xfrm>
            <a:off x="5056211" y="2997415"/>
            <a:ext cx="2121239" cy="85624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AU" sz="16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Calculation sheet #1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CB34E2-DA1E-4713-B9B5-5ECE9B427315}"/>
              </a:ext>
            </a:extLst>
          </p:cNvPr>
          <p:cNvSpPr/>
          <p:nvPr/>
        </p:nvSpPr>
        <p:spPr>
          <a:xfrm>
            <a:off x="9163742" y="4536078"/>
            <a:ext cx="2121239" cy="85624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AU" sz="16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Outputs sheet #1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2E7B36-0FF5-4481-A4A1-D4BF7C66E4CD}"/>
              </a:ext>
            </a:extLst>
          </p:cNvPr>
          <p:cNvSpPr/>
          <p:nvPr/>
        </p:nvSpPr>
        <p:spPr>
          <a:xfrm>
            <a:off x="5056211" y="4531568"/>
            <a:ext cx="2121239" cy="856245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AU" sz="1600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Calculation sheet #2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3924C3-C072-4F43-98FE-03E4922BDB00}"/>
              </a:ext>
            </a:extLst>
          </p:cNvPr>
          <p:cNvCxnSpPr>
            <a:stCxn id="57" idx="3"/>
            <a:endCxn id="60" idx="1"/>
          </p:cNvCxnSpPr>
          <p:nvPr/>
        </p:nvCxnSpPr>
        <p:spPr>
          <a:xfrm>
            <a:off x="3065784" y="3425538"/>
            <a:ext cx="199042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2B275E2-D7D7-45BD-9AB8-07271F05C9FF}"/>
              </a:ext>
            </a:extLst>
          </p:cNvPr>
          <p:cNvCxnSpPr>
            <a:stCxn id="60" idx="2"/>
            <a:endCxn id="65" idx="0"/>
          </p:cNvCxnSpPr>
          <p:nvPr/>
        </p:nvCxnSpPr>
        <p:spPr>
          <a:xfrm>
            <a:off x="6116831" y="3853660"/>
            <a:ext cx="0" cy="6779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E9468C7-DF84-4920-9105-A96BA70458B5}"/>
              </a:ext>
            </a:extLst>
          </p:cNvPr>
          <p:cNvCxnSpPr>
            <a:stCxn id="65" idx="3"/>
            <a:endCxn id="63" idx="1"/>
          </p:cNvCxnSpPr>
          <p:nvPr/>
        </p:nvCxnSpPr>
        <p:spPr>
          <a:xfrm>
            <a:off x="7177450" y="4959691"/>
            <a:ext cx="1986292" cy="451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56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8B7AFD-01BB-4A7B-A3BF-F54B179CB4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4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58B7AFD-01BB-4A7B-A3BF-F54B179CB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1A89B61-F9C9-4B44-9B25-CF7D03A78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034-64E8-4435-BFA1-43956B75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44048-DBDE-413B-8AF9-F87D45AC1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492" y="2034567"/>
            <a:ext cx="10549671" cy="4278094"/>
          </a:xfrm>
        </p:spPr>
        <p:txBody>
          <a:bodyPr wrap="square">
            <a:spAutoFit/>
          </a:bodyPr>
          <a:lstStyle/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is Financial Modeling?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plan and design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tx1"/>
                </a:solidFill>
              </a:rPr>
              <a:t>How to build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are the key formulas to use in your Financial Model?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F0877-572A-45D9-B70B-77449C9C1013}"/>
              </a:ext>
            </a:extLst>
          </p:cNvPr>
          <p:cNvSpPr/>
          <p:nvPr/>
        </p:nvSpPr>
        <p:spPr>
          <a:xfrm>
            <a:off x="890954" y="2035861"/>
            <a:ext cx="146538" cy="427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st">
            <a:extLst>
              <a:ext uri="{FF2B5EF4-FFF2-40B4-BE49-F238E27FC236}">
                <a16:creationId xmlns:a16="http://schemas.microsoft.com/office/drawing/2014/main" id="{56B1C362-96F1-4BC9-AC8E-F365FD8F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137" y="511345"/>
            <a:ext cx="914400" cy="914400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B0723E2-2BCC-475F-B6CC-F876EF6C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vert="horz" lIns="91440" tIns="0" rIns="0" bIns="45720" rtlCol="0" anchor="ctr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11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1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9574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6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Financial model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12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337743-A2B0-4F36-A14F-0F8340864FC0}"/>
              </a:ext>
            </a:extLst>
          </p:cNvPr>
          <p:cNvSpPr txBox="1"/>
          <p:nvPr/>
        </p:nvSpPr>
        <p:spPr>
          <a:xfrm>
            <a:off x="602673" y="1642293"/>
            <a:ext cx="10986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An effective Excel financial model should have the following structure:</a:t>
            </a:r>
          </a:p>
        </p:txBody>
      </p:sp>
      <p:sp>
        <p:nvSpPr>
          <p:cNvPr id="19" name="Pentagon 9">
            <a:extLst>
              <a:ext uri="{FF2B5EF4-FFF2-40B4-BE49-F238E27FC236}">
                <a16:creationId xmlns:a16="http://schemas.microsoft.com/office/drawing/2014/main" id="{E74EAF9A-23D5-447C-B5A4-EDBC08189A09}"/>
              </a:ext>
            </a:extLst>
          </p:cNvPr>
          <p:cNvSpPr/>
          <p:nvPr/>
        </p:nvSpPr>
        <p:spPr bwMode="auto">
          <a:xfrm>
            <a:off x="602673" y="2685824"/>
            <a:ext cx="2001985" cy="1551709"/>
          </a:xfrm>
          <a:prstGeom prst="homePlate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Project </a:t>
            </a:r>
            <a:b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</a:b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Description sheet</a:t>
            </a:r>
            <a:endParaRPr lang="en-US" sz="11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0" name="Chevron 10">
            <a:extLst>
              <a:ext uri="{FF2B5EF4-FFF2-40B4-BE49-F238E27FC236}">
                <a16:creationId xmlns:a16="http://schemas.microsoft.com/office/drawing/2014/main" id="{7E4B91E3-55B1-492A-8E2F-D4DBAFD22E73}"/>
              </a:ext>
            </a:extLst>
          </p:cNvPr>
          <p:cNvSpPr/>
          <p:nvPr/>
        </p:nvSpPr>
        <p:spPr bwMode="auto">
          <a:xfrm>
            <a:off x="5886808" y="2685824"/>
            <a:ext cx="2107353" cy="1551709"/>
          </a:xfrm>
          <a:prstGeom prst="chevron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Inputs sheet(s)</a:t>
            </a:r>
          </a:p>
        </p:txBody>
      </p:sp>
      <p:sp>
        <p:nvSpPr>
          <p:cNvPr id="21" name="Chevron 39">
            <a:extLst>
              <a:ext uri="{FF2B5EF4-FFF2-40B4-BE49-F238E27FC236}">
                <a16:creationId xmlns:a16="http://schemas.microsoft.com/office/drawing/2014/main" id="{0DC1CCF9-A739-4DAD-97B6-AA0A853C18BA}"/>
              </a:ext>
            </a:extLst>
          </p:cNvPr>
          <p:cNvSpPr/>
          <p:nvPr/>
        </p:nvSpPr>
        <p:spPr bwMode="auto">
          <a:xfrm>
            <a:off x="7683309" y="2685824"/>
            <a:ext cx="2107353" cy="1551709"/>
          </a:xfrm>
          <a:prstGeom prst="chevron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Calculation sheet(s)</a:t>
            </a:r>
          </a:p>
        </p:txBody>
      </p:sp>
      <p:sp>
        <p:nvSpPr>
          <p:cNvPr id="22" name="Chevron 40">
            <a:extLst>
              <a:ext uri="{FF2B5EF4-FFF2-40B4-BE49-F238E27FC236}">
                <a16:creationId xmlns:a16="http://schemas.microsoft.com/office/drawing/2014/main" id="{9BB5564C-8859-4D75-943D-B6125D4BA702}"/>
              </a:ext>
            </a:extLst>
          </p:cNvPr>
          <p:cNvSpPr/>
          <p:nvPr/>
        </p:nvSpPr>
        <p:spPr bwMode="auto">
          <a:xfrm>
            <a:off x="9479810" y="2685824"/>
            <a:ext cx="2107353" cy="1551709"/>
          </a:xfrm>
          <a:prstGeom prst="chevron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Outputs sheet(s)</a:t>
            </a:r>
          </a:p>
        </p:txBody>
      </p:sp>
      <p:sp>
        <p:nvSpPr>
          <p:cNvPr id="42" name="Chevron 66">
            <a:extLst>
              <a:ext uri="{FF2B5EF4-FFF2-40B4-BE49-F238E27FC236}">
                <a16:creationId xmlns:a16="http://schemas.microsoft.com/office/drawing/2014/main" id="{A4D9371E-701B-49D0-9695-6A3F453625B0}"/>
              </a:ext>
            </a:extLst>
          </p:cNvPr>
          <p:cNvSpPr/>
          <p:nvPr/>
        </p:nvSpPr>
        <p:spPr bwMode="auto">
          <a:xfrm>
            <a:off x="2293806" y="2685824"/>
            <a:ext cx="2107353" cy="1551709"/>
          </a:xfrm>
          <a:prstGeom prst="chevron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Worksheet Description</a:t>
            </a:r>
          </a:p>
        </p:txBody>
      </p:sp>
      <p:sp>
        <p:nvSpPr>
          <p:cNvPr id="43" name="Chevron 67">
            <a:extLst>
              <a:ext uri="{FF2B5EF4-FFF2-40B4-BE49-F238E27FC236}">
                <a16:creationId xmlns:a16="http://schemas.microsoft.com/office/drawing/2014/main" id="{4316336C-B3C5-492B-89BC-1922DB8E50F8}"/>
              </a:ext>
            </a:extLst>
          </p:cNvPr>
          <p:cNvSpPr/>
          <p:nvPr/>
        </p:nvSpPr>
        <p:spPr bwMode="auto">
          <a:xfrm>
            <a:off x="4090307" y="2685824"/>
            <a:ext cx="2107353" cy="1551709"/>
          </a:xfrm>
          <a:prstGeom prst="chevron">
            <a:avLst>
              <a:gd name="adj" fmla="val 31818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square" lIns="0" tIns="45715" rIns="0" bIns="45715" rtlCol="0" anchor="ctr">
            <a:noAutofit/>
          </a:bodyPr>
          <a:lstStyle/>
          <a:p>
            <a:pPr algn="ctr"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Worksheet Flow</a:t>
            </a:r>
            <a:endParaRPr lang="en-US" sz="11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0B5A28-FB27-4D50-ADE8-243AEC95F9CB}"/>
              </a:ext>
            </a:extLst>
          </p:cNvPr>
          <p:cNvSpPr/>
          <p:nvPr/>
        </p:nvSpPr>
        <p:spPr>
          <a:xfrm>
            <a:off x="1246184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6F1A63F-8615-4E88-96EE-80707053478C}"/>
              </a:ext>
            </a:extLst>
          </p:cNvPr>
          <p:cNvSpPr/>
          <p:nvPr/>
        </p:nvSpPr>
        <p:spPr>
          <a:xfrm>
            <a:off x="3006080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F36265C-3BDC-44E1-9D69-CA67862C9620}"/>
              </a:ext>
            </a:extLst>
          </p:cNvPr>
          <p:cNvSpPr/>
          <p:nvPr/>
        </p:nvSpPr>
        <p:spPr>
          <a:xfrm>
            <a:off x="4805666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67CA213-3B4E-4297-9CBB-22BD4B4E938F}"/>
              </a:ext>
            </a:extLst>
          </p:cNvPr>
          <p:cNvSpPr/>
          <p:nvPr/>
        </p:nvSpPr>
        <p:spPr>
          <a:xfrm>
            <a:off x="6605252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E856EA3-C5A1-4B78-B88F-938E81FB89F6}"/>
              </a:ext>
            </a:extLst>
          </p:cNvPr>
          <p:cNvSpPr/>
          <p:nvPr/>
        </p:nvSpPr>
        <p:spPr>
          <a:xfrm>
            <a:off x="8404839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8BA174A-EC84-4C18-BFA0-4473D20ADBCA}"/>
              </a:ext>
            </a:extLst>
          </p:cNvPr>
          <p:cNvSpPr/>
          <p:nvPr/>
        </p:nvSpPr>
        <p:spPr>
          <a:xfrm>
            <a:off x="10190006" y="2512259"/>
            <a:ext cx="304798" cy="30479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</a:t>
            </a:r>
            <a:endParaRPr lang="en-IN" sz="1400" b="1" dirty="0">
              <a:solidFill>
                <a:schemeClr val="tx1"/>
              </a:solidFill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CFACB087-ECBB-4DBF-83BA-4C7A16957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16"/>
          <a:stretch>
            <a:fillRect/>
          </a:stretch>
        </p:blipFill>
        <p:spPr>
          <a:xfrm>
            <a:off x="1028297" y="4538785"/>
            <a:ext cx="542032" cy="552760"/>
          </a:xfrm>
          <a:custGeom>
            <a:avLst/>
            <a:gdLst>
              <a:gd name="connsiteX0" fmla="*/ 0 w 814648"/>
              <a:gd name="connsiteY0" fmla="*/ 0 h 830773"/>
              <a:gd name="connsiteX1" fmla="*/ 814648 w 814648"/>
              <a:gd name="connsiteY1" fmla="*/ 0 h 830773"/>
              <a:gd name="connsiteX2" fmla="*/ 814648 w 814648"/>
              <a:gd name="connsiteY2" fmla="*/ 830773 h 830773"/>
              <a:gd name="connsiteX3" fmla="*/ 0 w 814648"/>
              <a:gd name="connsiteY3" fmla="*/ 830773 h 83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648" h="830773">
                <a:moveTo>
                  <a:pt x="0" y="0"/>
                </a:moveTo>
                <a:lnTo>
                  <a:pt x="814648" y="0"/>
                </a:lnTo>
                <a:lnTo>
                  <a:pt x="814648" y="830773"/>
                </a:lnTo>
                <a:lnTo>
                  <a:pt x="0" y="830773"/>
                </a:lnTo>
                <a:close/>
              </a:path>
            </a:pathLst>
          </a:cu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5AF44F5-4DB3-421B-BE8D-38DF20705009}"/>
              </a:ext>
            </a:extLst>
          </p:cNvPr>
          <p:cNvSpPr/>
          <p:nvPr/>
        </p:nvSpPr>
        <p:spPr>
          <a:xfrm>
            <a:off x="2900925" y="4563435"/>
            <a:ext cx="503454" cy="503460"/>
          </a:xfrm>
          <a:custGeom>
            <a:avLst/>
            <a:gdLst>
              <a:gd name="connsiteX0" fmla="*/ 933345 w 933345"/>
              <a:gd name="connsiteY0" fmla="*/ 466592 h 933354"/>
              <a:gd name="connsiteX1" fmla="*/ 466658 w 933345"/>
              <a:gd name="connsiteY1" fmla="*/ 933355 h 933354"/>
              <a:gd name="connsiteX2" fmla="*/ 0 w 933345"/>
              <a:gd name="connsiteY2" fmla="*/ 466592 h 933354"/>
              <a:gd name="connsiteX3" fmla="*/ 466658 w 933345"/>
              <a:gd name="connsiteY3" fmla="*/ 0 h 933354"/>
              <a:gd name="connsiteX4" fmla="*/ 933345 w 933345"/>
              <a:gd name="connsiteY4" fmla="*/ 466592 h 933354"/>
              <a:gd name="connsiteX5" fmla="*/ 933345 w 933345"/>
              <a:gd name="connsiteY5" fmla="*/ 466592 h 933354"/>
              <a:gd name="connsiteX6" fmla="*/ 879996 w 933345"/>
              <a:gd name="connsiteY6" fmla="*/ 466592 h 933354"/>
              <a:gd name="connsiteX7" fmla="*/ 466658 w 933345"/>
              <a:gd name="connsiteY7" fmla="*/ 53245 h 933354"/>
              <a:gd name="connsiteX8" fmla="*/ 53350 w 933345"/>
              <a:gd name="connsiteY8" fmla="*/ 466592 h 933354"/>
              <a:gd name="connsiteX9" fmla="*/ 466658 w 933345"/>
              <a:gd name="connsiteY9" fmla="*/ 880043 h 933354"/>
              <a:gd name="connsiteX10" fmla="*/ 879996 w 933345"/>
              <a:gd name="connsiteY10" fmla="*/ 466592 h 933354"/>
              <a:gd name="connsiteX11" fmla="*/ 879996 w 933345"/>
              <a:gd name="connsiteY11" fmla="*/ 466592 h 933354"/>
              <a:gd name="connsiteX12" fmla="*/ 540077 w 933345"/>
              <a:gd name="connsiteY12" fmla="*/ 207997 h 933354"/>
              <a:gd name="connsiteX13" fmla="*/ 456676 w 933345"/>
              <a:gd name="connsiteY13" fmla="*/ 124625 h 933354"/>
              <a:gd name="connsiteX14" fmla="*/ 373323 w 933345"/>
              <a:gd name="connsiteY14" fmla="*/ 207997 h 933354"/>
              <a:gd name="connsiteX15" fmla="*/ 456676 w 933345"/>
              <a:gd name="connsiteY15" fmla="*/ 291332 h 933354"/>
              <a:gd name="connsiteX16" fmla="*/ 540077 w 933345"/>
              <a:gd name="connsiteY16" fmla="*/ 207997 h 933354"/>
              <a:gd name="connsiteX17" fmla="*/ 540077 w 933345"/>
              <a:gd name="connsiteY17" fmla="*/ 207997 h 933354"/>
              <a:gd name="connsiteX18" fmla="*/ 402507 w 933345"/>
              <a:gd name="connsiteY18" fmla="*/ 684476 h 933354"/>
              <a:gd name="connsiteX19" fmla="*/ 356902 w 933345"/>
              <a:gd name="connsiteY19" fmla="*/ 684476 h 933354"/>
              <a:gd name="connsiteX20" fmla="*/ 356902 w 933345"/>
              <a:gd name="connsiteY20" fmla="*/ 753199 h 933354"/>
              <a:gd name="connsiteX21" fmla="*/ 576424 w 933345"/>
              <a:gd name="connsiteY21" fmla="*/ 753199 h 933354"/>
              <a:gd name="connsiteX22" fmla="*/ 576424 w 933345"/>
              <a:gd name="connsiteY22" fmla="*/ 684476 h 933354"/>
              <a:gd name="connsiteX23" fmla="*/ 530819 w 933345"/>
              <a:gd name="connsiteY23" fmla="*/ 684476 h 933354"/>
              <a:gd name="connsiteX24" fmla="*/ 530819 w 933345"/>
              <a:gd name="connsiteY24" fmla="*/ 332527 h 933354"/>
              <a:gd name="connsiteX25" fmla="*/ 356902 w 933345"/>
              <a:gd name="connsiteY25" fmla="*/ 332527 h 933354"/>
              <a:gd name="connsiteX26" fmla="*/ 356902 w 933345"/>
              <a:gd name="connsiteY26" fmla="*/ 396278 h 933354"/>
              <a:gd name="connsiteX27" fmla="*/ 402507 w 933345"/>
              <a:gd name="connsiteY27" fmla="*/ 396278 h 933354"/>
              <a:gd name="connsiteX28" fmla="*/ 402507 w 933345"/>
              <a:gd name="connsiteY28" fmla="*/ 684476 h 93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3345" h="933354">
                <a:moveTo>
                  <a:pt x="933345" y="466592"/>
                </a:moveTo>
                <a:cubicBezTo>
                  <a:pt x="933345" y="724386"/>
                  <a:pt x="724453" y="933355"/>
                  <a:pt x="466658" y="933355"/>
                </a:cubicBezTo>
                <a:cubicBezTo>
                  <a:pt x="208979" y="933355"/>
                  <a:pt x="0" y="724386"/>
                  <a:pt x="0" y="466592"/>
                </a:cubicBezTo>
                <a:cubicBezTo>
                  <a:pt x="0" y="208912"/>
                  <a:pt x="208979" y="0"/>
                  <a:pt x="466658" y="0"/>
                </a:cubicBezTo>
                <a:cubicBezTo>
                  <a:pt x="724462" y="0"/>
                  <a:pt x="933345" y="208912"/>
                  <a:pt x="933345" y="466592"/>
                </a:cubicBezTo>
                <a:lnTo>
                  <a:pt x="933345" y="466592"/>
                </a:lnTo>
                <a:close/>
                <a:moveTo>
                  <a:pt x="879996" y="466592"/>
                </a:moveTo>
                <a:cubicBezTo>
                  <a:pt x="879996" y="238392"/>
                  <a:pt x="694982" y="53245"/>
                  <a:pt x="466658" y="53245"/>
                </a:cubicBezTo>
                <a:cubicBezTo>
                  <a:pt x="238363" y="53245"/>
                  <a:pt x="53350" y="238392"/>
                  <a:pt x="53350" y="466592"/>
                </a:cubicBezTo>
                <a:cubicBezTo>
                  <a:pt x="53350" y="695011"/>
                  <a:pt x="238363" y="880043"/>
                  <a:pt x="466658" y="880043"/>
                </a:cubicBezTo>
                <a:cubicBezTo>
                  <a:pt x="694982" y="880043"/>
                  <a:pt x="879996" y="695011"/>
                  <a:pt x="879996" y="466592"/>
                </a:cubicBezTo>
                <a:lnTo>
                  <a:pt x="879996" y="466592"/>
                </a:lnTo>
                <a:close/>
                <a:moveTo>
                  <a:pt x="540077" y="207997"/>
                </a:moveTo>
                <a:cubicBezTo>
                  <a:pt x="540077" y="162001"/>
                  <a:pt x="502787" y="124625"/>
                  <a:pt x="456676" y="124625"/>
                </a:cubicBezTo>
                <a:cubicBezTo>
                  <a:pt x="410699" y="124625"/>
                  <a:pt x="373323" y="162001"/>
                  <a:pt x="373323" y="207997"/>
                </a:cubicBezTo>
                <a:cubicBezTo>
                  <a:pt x="373323" y="253965"/>
                  <a:pt x="410699" y="291332"/>
                  <a:pt x="456676" y="291332"/>
                </a:cubicBezTo>
                <a:cubicBezTo>
                  <a:pt x="502787" y="291341"/>
                  <a:pt x="540077" y="253975"/>
                  <a:pt x="540077" y="207997"/>
                </a:cubicBezTo>
                <a:lnTo>
                  <a:pt x="540077" y="207997"/>
                </a:lnTo>
                <a:close/>
                <a:moveTo>
                  <a:pt x="402507" y="684476"/>
                </a:moveTo>
                <a:lnTo>
                  <a:pt x="356902" y="684476"/>
                </a:lnTo>
                <a:lnTo>
                  <a:pt x="356902" y="753199"/>
                </a:lnTo>
                <a:lnTo>
                  <a:pt x="576424" y="753199"/>
                </a:lnTo>
                <a:lnTo>
                  <a:pt x="576424" y="684476"/>
                </a:lnTo>
                <a:lnTo>
                  <a:pt x="530819" y="684476"/>
                </a:lnTo>
                <a:lnTo>
                  <a:pt x="530819" y="332527"/>
                </a:lnTo>
                <a:lnTo>
                  <a:pt x="356902" y="332527"/>
                </a:lnTo>
                <a:lnTo>
                  <a:pt x="356902" y="396278"/>
                </a:lnTo>
                <a:lnTo>
                  <a:pt x="402507" y="396278"/>
                </a:lnTo>
                <a:lnTo>
                  <a:pt x="402507" y="68447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pSp>
        <p:nvGrpSpPr>
          <p:cNvPr id="87" name="Graphic 78">
            <a:extLst>
              <a:ext uri="{FF2B5EF4-FFF2-40B4-BE49-F238E27FC236}">
                <a16:creationId xmlns:a16="http://schemas.microsoft.com/office/drawing/2014/main" id="{57A4A90B-6B1D-4050-8DEF-32BE05E2440A}"/>
              </a:ext>
            </a:extLst>
          </p:cNvPr>
          <p:cNvGrpSpPr/>
          <p:nvPr/>
        </p:nvGrpSpPr>
        <p:grpSpPr>
          <a:xfrm>
            <a:off x="4613577" y="4626079"/>
            <a:ext cx="647958" cy="413330"/>
            <a:chOff x="4878597" y="5489892"/>
            <a:chExt cx="904875" cy="577215"/>
          </a:xfrm>
          <a:solidFill>
            <a:schemeClr val="tx1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798692-1954-4B0F-9AD6-574F0A1B343E}"/>
                </a:ext>
              </a:extLst>
            </p:cNvPr>
            <p:cNvSpPr/>
            <p:nvPr/>
          </p:nvSpPr>
          <p:spPr>
            <a:xfrm>
              <a:off x="4878597" y="5489892"/>
              <a:ext cx="508635" cy="182880"/>
            </a:xfrm>
            <a:custGeom>
              <a:avLst/>
              <a:gdLst>
                <a:gd name="connsiteX0" fmla="*/ 431483 w 508635"/>
                <a:gd name="connsiteY0" fmla="*/ 113348 h 182880"/>
                <a:gd name="connsiteX1" fmla="*/ 414338 w 508635"/>
                <a:gd name="connsiteY1" fmla="*/ 129540 h 182880"/>
                <a:gd name="connsiteX2" fmla="*/ 413385 w 508635"/>
                <a:gd name="connsiteY2" fmla="*/ 160020 h 182880"/>
                <a:gd name="connsiteX3" fmla="*/ 429578 w 508635"/>
                <a:gd name="connsiteY3" fmla="*/ 166688 h 182880"/>
                <a:gd name="connsiteX4" fmla="*/ 443865 w 508635"/>
                <a:gd name="connsiteY4" fmla="*/ 160972 h 182880"/>
                <a:gd name="connsiteX5" fmla="*/ 501968 w 508635"/>
                <a:gd name="connsiteY5" fmla="*/ 107632 h 182880"/>
                <a:gd name="connsiteX6" fmla="*/ 508635 w 508635"/>
                <a:gd name="connsiteY6" fmla="*/ 91440 h 182880"/>
                <a:gd name="connsiteX7" fmla="*/ 501968 w 508635"/>
                <a:gd name="connsiteY7" fmla="*/ 75248 h 182880"/>
                <a:gd name="connsiteX8" fmla="*/ 443865 w 508635"/>
                <a:gd name="connsiteY8" fmla="*/ 21907 h 182880"/>
                <a:gd name="connsiteX9" fmla="*/ 413385 w 508635"/>
                <a:gd name="connsiteY9" fmla="*/ 22860 h 182880"/>
                <a:gd name="connsiteX10" fmla="*/ 414338 w 508635"/>
                <a:gd name="connsiteY10" fmla="*/ 53340 h 182880"/>
                <a:gd name="connsiteX11" fmla="*/ 431483 w 508635"/>
                <a:gd name="connsiteY11" fmla="*/ 69532 h 182880"/>
                <a:gd name="connsiteX12" fmla="*/ 180023 w 508635"/>
                <a:gd name="connsiteY12" fmla="*/ 69532 h 182880"/>
                <a:gd name="connsiteX13" fmla="*/ 91440 w 508635"/>
                <a:gd name="connsiteY13" fmla="*/ 0 h 182880"/>
                <a:gd name="connsiteX14" fmla="*/ 0 w 508635"/>
                <a:gd name="connsiteY14" fmla="*/ 91440 h 182880"/>
                <a:gd name="connsiteX15" fmla="*/ 91440 w 508635"/>
                <a:gd name="connsiteY15" fmla="*/ 182880 h 182880"/>
                <a:gd name="connsiteX16" fmla="*/ 180023 w 508635"/>
                <a:gd name="connsiteY16" fmla="*/ 113348 h 182880"/>
                <a:gd name="connsiteX17" fmla="*/ 431483 w 508635"/>
                <a:gd name="connsiteY17" fmla="*/ 113348 h 182880"/>
                <a:gd name="connsiteX18" fmla="*/ 91440 w 508635"/>
                <a:gd name="connsiteY18" fmla="*/ 140018 h 182880"/>
                <a:gd name="connsiteX19" fmla="*/ 42863 w 508635"/>
                <a:gd name="connsiteY19" fmla="*/ 91440 h 182880"/>
                <a:gd name="connsiteX20" fmla="*/ 91440 w 508635"/>
                <a:gd name="connsiteY20" fmla="*/ 42863 h 182880"/>
                <a:gd name="connsiteX21" fmla="*/ 140018 w 508635"/>
                <a:gd name="connsiteY21" fmla="*/ 91440 h 182880"/>
                <a:gd name="connsiteX22" fmla="*/ 91440 w 508635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5" h="182880">
                  <a:moveTo>
                    <a:pt x="431483" y="113348"/>
                  </a:moveTo>
                  <a:lnTo>
                    <a:pt x="414338" y="129540"/>
                  </a:lnTo>
                  <a:cubicBezTo>
                    <a:pt x="405765" y="138113"/>
                    <a:pt x="404813" y="151447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2"/>
                  </a:cubicBezTo>
                  <a:lnTo>
                    <a:pt x="501968" y="107632"/>
                  </a:lnTo>
                  <a:cubicBezTo>
                    <a:pt x="506730" y="103823"/>
                    <a:pt x="508635" y="98107"/>
                    <a:pt x="508635" y="91440"/>
                  </a:cubicBezTo>
                  <a:cubicBezTo>
                    <a:pt x="508635" y="85725"/>
                    <a:pt x="505778" y="80010"/>
                    <a:pt x="501968" y="75248"/>
                  </a:cubicBezTo>
                  <a:lnTo>
                    <a:pt x="443865" y="21907"/>
                  </a:lnTo>
                  <a:cubicBezTo>
                    <a:pt x="435293" y="13335"/>
                    <a:pt x="421005" y="14288"/>
                    <a:pt x="413385" y="22860"/>
                  </a:cubicBezTo>
                  <a:cubicBezTo>
                    <a:pt x="404813" y="31432"/>
                    <a:pt x="405765" y="45720"/>
                    <a:pt x="414338" y="53340"/>
                  </a:cubicBezTo>
                  <a:lnTo>
                    <a:pt x="431483" y="69532"/>
                  </a:lnTo>
                  <a:lnTo>
                    <a:pt x="180023" y="69532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7"/>
                    <a:pt x="0" y="91440"/>
                  </a:cubicBezTo>
                  <a:cubicBezTo>
                    <a:pt x="0" y="141922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40018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D6C6F39-D4EF-4474-AB9E-0E93873A6826}"/>
                </a:ext>
              </a:extLst>
            </p:cNvPr>
            <p:cNvSpPr/>
            <p:nvPr/>
          </p:nvSpPr>
          <p:spPr>
            <a:xfrm>
              <a:off x="5226260" y="5489892"/>
              <a:ext cx="393382" cy="393382"/>
            </a:xfrm>
            <a:custGeom>
              <a:avLst/>
              <a:gdLst>
                <a:gd name="connsiteX0" fmla="*/ 300990 w 393382"/>
                <a:gd name="connsiteY0" fmla="*/ 0 h 393382"/>
                <a:gd name="connsiteX1" fmla="*/ 209550 w 393382"/>
                <a:gd name="connsiteY1" fmla="*/ 91440 h 393382"/>
                <a:gd name="connsiteX2" fmla="*/ 222885 w 393382"/>
                <a:gd name="connsiteY2" fmla="*/ 139065 h 393382"/>
                <a:gd name="connsiteX3" fmla="*/ 45720 w 393382"/>
                <a:gd name="connsiteY3" fmla="*/ 316230 h 393382"/>
                <a:gd name="connsiteX4" fmla="*/ 46673 w 393382"/>
                <a:gd name="connsiteY4" fmla="*/ 292418 h 393382"/>
                <a:gd name="connsiteX5" fmla="*/ 25718 w 393382"/>
                <a:gd name="connsiteY5" fmla="*/ 269558 h 393382"/>
                <a:gd name="connsiteX6" fmla="*/ 2857 w 393382"/>
                <a:gd name="connsiteY6" fmla="*/ 290513 h 393382"/>
                <a:gd name="connsiteX7" fmla="*/ 0 w 393382"/>
                <a:gd name="connsiteY7" fmla="*/ 370522 h 393382"/>
                <a:gd name="connsiteX8" fmla="*/ 6668 w 393382"/>
                <a:gd name="connsiteY8" fmla="*/ 386715 h 393382"/>
                <a:gd name="connsiteX9" fmla="*/ 21907 w 393382"/>
                <a:gd name="connsiteY9" fmla="*/ 393383 h 393382"/>
                <a:gd name="connsiteX10" fmla="*/ 22860 w 393382"/>
                <a:gd name="connsiteY10" fmla="*/ 393383 h 393382"/>
                <a:gd name="connsiteX11" fmla="*/ 101918 w 393382"/>
                <a:gd name="connsiteY11" fmla="*/ 390525 h 393382"/>
                <a:gd name="connsiteX12" fmla="*/ 122873 w 393382"/>
                <a:gd name="connsiteY12" fmla="*/ 367665 h 393382"/>
                <a:gd name="connsiteX13" fmla="*/ 100013 w 393382"/>
                <a:gd name="connsiteY13" fmla="*/ 346710 h 393382"/>
                <a:gd name="connsiteX14" fmla="*/ 76200 w 393382"/>
                <a:gd name="connsiteY14" fmla="*/ 347663 h 393382"/>
                <a:gd name="connsiteX15" fmla="*/ 254317 w 393382"/>
                <a:gd name="connsiteY15" fmla="*/ 169545 h 393382"/>
                <a:gd name="connsiteX16" fmla="*/ 301942 w 393382"/>
                <a:gd name="connsiteY16" fmla="*/ 182880 h 393382"/>
                <a:gd name="connsiteX17" fmla="*/ 393383 w 393382"/>
                <a:gd name="connsiteY17" fmla="*/ 91440 h 393382"/>
                <a:gd name="connsiteX18" fmla="*/ 300990 w 393382"/>
                <a:gd name="connsiteY18" fmla="*/ 0 h 393382"/>
                <a:gd name="connsiteX19" fmla="*/ 300990 w 393382"/>
                <a:gd name="connsiteY19" fmla="*/ 140018 h 393382"/>
                <a:gd name="connsiteX20" fmla="*/ 252413 w 393382"/>
                <a:gd name="connsiteY20" fmla="*/ 91440 h 393382"/>
                <a:gd name="connsiteX21" fmla="*/ 300990 w 393382"/>
                <a:gd name="connsiteY21" fmla="*/ 42863 h 393382"/>
                <a:gd name="connsiteX22" fmla="*/ 349567 w 393382"/>
                <a:gd name="connsiteY22" fmla="*/ 91440 h 393382"/>
                <a:gd name="connsiteX23" fmla="*/ 300990 w 393382"/>
                <a:gd name="connsiteY23" fmla="*/ 140018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3382" h="393382">
                  <a:moveTo>
                    <a:pt x="300990" y="0"/>
                  </a:moveTo>
                  <a:cubicBezTo>
                    <a:pt x="250508" y="0"/>
                    <a:pt x="209550" y="40957"/>
                    <a:pt x="209550" y="91440"/>
                  </a:cubicBezTo>
                  <a:cubicBezTo>
                    <a:pt x="209550" y="108585"/>
                    <a:pt x="214313" y="124777"/>
                    <a:pt x="222885" y="139065"/>
                  </a:cubicBezTo>
                  <a:lnTo>
                    <a:pt x="45720" y="316230"/>
                  </a:lnTo>
                  <a:lnTo>
                    <a:pt x="46673" y="292418"/>
                  </a:lnTo>
                  <a:cubicBezTo>
                    <a:pt x="47625" y="280035"/>
                    <a:pt x="38100" y="270510"/>
                    <a:pt x="25718" y="269558"/>
                  </a:cubicBezTo>
                  <a:cubicBezTo>
                    <a:pt x="13335" y="269558"/>
                    <a:pt x="3810" y="278130"/>
                    <a:pt x="2857" y="290513"/>
                  </a:cubicBezTo>
                  <a:lnTo>
                    <a:pt x="0" y="370522"/>
                  </a:lnTo>
                  <a:cubicBezTo>
                    <a:pt x="0" y="376238"/>
                    <a:pt x="1905" y="382905"/>
                    <a:pt x="6668" y="386715"/>
                  </a:cubicBezTo>
                  <a:cubicBezTo>
                    <a:pt x="10477" y="390525"/>
                    <a:pt x="16193" y="393383"/>
                    <a:pt x="21907" y="393383"/>
                  </a:cubicBezTo>
                  <a:cubicBezTo>
                    <a:pt x="21907" y="393383"/>
                    <a:pt x="22860" y="393383"/>
                    <a:pt x="22860" y="393383"/>
                  </a:cubicBezTo>
                  <a:lnTo>
                    <a:pt x="101918" y="390525"/>
                  </a:lnTo>
                  <a:cubicBezTo>
                    <a:pt x="114300" y="389572"/>
                    <a:pt x="122873" y="380047"/>
                    <a:pt x="122873" y="367665"/>
                  </a:cubicBezTo>
                  <a:cubicBezTo>
                    <a:pt x="121920" y="355283"/>
                    <a:pt x="112395" y="346710"/>
                    <a:pt x="100013" y="346710"/>
                  </a:cubicBezTo>
                  <a:lnTo>
                    <a:pt x="76200" y="347663"/>
                  </a:lnTo>
                  <a:lnTo>
                    <a:pt x="254317" y="169545"/>
                  </a:lnTo>
                  <a:cubicBezTo>
                    <a:pt x="268605" y="178118"/>
                    <a:pt x="283845" y="182880"/>
                    <a:pt x="301942" y="182880"/>
                  </a:cubicBezTo>
                  <a:cubicBezTo>
                    <a:pt x="352425" y="182880"/>
                    <a:pt x="393383" y="141922"/>
                    <a:pt x="393383" y="91440"/>
                  </a:cubicBezTo>
                  <a:cubicBezTo>
                    <a:pt x="393383" y="40957"/>
                    <a:pt x="351473" y="0"/>
                    <a:pt x="300990" y="0"/>
                  </a:cubicBezTo>
                  <a:close/>
                  <a:moveTo>
                    <a:pt x="300990" y="140018"/>
                  </a:moveTo>
                  <a:cubicBezTo>
                    <a:pt x="274320" y="140018"/>
                    <a:pt x="252413" y="118110"/>
                    <a:pt x="252413" y="91440"/>
                  </a:cubicBezTo>
                  <a:cubicBezTo>
                    <a:pt x="252413" y="64770"/>
                    <a:pt x="274320" y="42863"/>
                    <a:pt x="300990" y="42863"/>
                  </a:cubicBezTo>
                  <a:cubicBezTo>
                    <a:pt x="327660" y="42863"/>
                    <a:pt x="349567" y="64770"/>
                    <a:pt x="349567" y="91440"/>
                  </a:cubicBezTo>
                  <a:cubicBezTo>
                    <a:pt x="349567" y="118110"/>
                    <a:pt x="327660" y="140018"/>
                    <a:pt x="30099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36EC7D-C150-4894-BD30-EFB2D0FC2578}"/>
                </a:ext>
              </a:extLst>
            </p:cNvPr>
            <p:cNvSpPr/>
            <p:nvPr/>
          </p:nvSpPr>
          <p:spPr>
            <a:xfrm>
              <a:off x="5043379" y="5884227"/>
              <a:ext cx="508634" cy="182880"/>
            </a:xfrm>
            <a:custGeom>
              <a:avLst/>
              <a:gdLst>
                <a:gd name="connsiteX0" fmla="*/ 442913 w 508634"/>
                <a:gd name="connsiteY0" fmla="*/ 21908 h 182880"/>
                <a:gd name="connsiteX1" fmla="*/ 412433 w 508634"/>
                <a:gd name="connsiteY1" fmla="*/ 22860 h 182880"/>
                <a:gd name="connsiteX2" fmla="*/ 413385 w 508634"/>
                <a:gd name="connsiteY2" fmla="*/ 53340 h 182880"/>
                <a:gd name="connsiteX3" fmla="*/ 430530 w 508634"/>
                <a:gd name="connsiteY3" fmla="*/ 69533 h 182880"/>
                <a:gd name="connsiteX4" fmla="*/ 180023 w 508634"/>
                <a:gd name="connsiteY4" fmla="*/ 69533 h 182880"/>
                <a:gd name="connsiteX5" fmla="*/ 91440 w 508634"/>
                <a:gd name="connsiteY5" fmla="*/ 0 h 182880"/>
                <a:gd name="connsiteX6" fmla="*/ 0 w 508634"/>
                <a:gd name="connsiteY6" fmla="*/ 91440 h 182880"/>
                <a:gd name="connsiteX7" fmla="*/ 91440 w 508634"/>
                <a:gd name="connsiteY7" fmla="*/ 182880 h 182880"/>
                <a:gd name="connsiteX8" fmla="*/ 180023 w 508634"/>
                <a:gd name="connsiteY8" fmla="*/ 113348 h 182880"/>
                <a:gd name="connsiteX9" fmla="*/ 431483 w 508634"/>
                <a:gd name="connsiteY9" fmla="*/ 113348 h 182880"/>
                <a:gd name="connsiteX10" fmla="*/ 414338 w 508634"/>
                <a:gd name="connsiteY10" fmla="*/ 129540 h 182880"/>
                <a:gd name="connsiteX11" fmla="*/ 413385 w 508634"/>
                <a:gd name="connsiteY11" fmla="*/ 160020 h 182880"/>
                <a:gd name="connsiteX12" fmla="*/ 429578 w 508634"/>
                <a:gd name="connsiteY12" fmla="*/ 166688 h 182880"/>
                <a:gd name="connsiteX13" fmla="*/ 443865 w 508634"/>
                <a:gd name="connsiteY13" fmla="*/ 160973 h 182880"/>
                <a:gd name="connsiteX14" fmla="*/ 501968 w 508634"/>
                <a:gd name="connsiteY14" fmla="*/ 107633 h 182880"/>
                <a:gd name="connsiteX15" fmla="*/ 508635 w 508634"/>
                <a:gd name="connsiteY15" fmla="*/ 91440 h 182880"/>
                <a:gd name="connsiteX16" fmla="*/ 501968 w 508634"/>
                <a:gd name="connsiteY16" fmla="*/ 75248 h 182880"/>
                <a:gd name="connsiteX17" fmla="*/ 442913 w 508634"/>
                <a:gd name="connsiteY17" fmla="*/ 21908 h 182880"/>
                <a:gd name="connsiteX18" fmla="*/ 91440 w 508634"/>
                <a:gd name="connsiteY18" fmla="*/ 140018 h 182880"/>
                <a:gd name="connsiteX19" fmla="*/ 42863 w 508634"/>
                <a:gd name="connsiteY19" fmla="*/ 91440 h 182880"/>
                <a:gd name="connsiteX20" fmla="*/ 91440 w 508634"/>
                <a:gd name="connsiteY20" fmla="*/ 42863 h 182880"/>
                <a:gd name="connsiteX21" fmla="*/ 140018 w 508634"/>
                <a:gd name="connsiteY21" fmla="*/ 91440 h 182880"/>
                <a:gd name="connsiteX22" fmla="*/ 91440 w 508634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4" h="182880">
                  <a:moveTo>
                    <a:pt x="442913" y="21908"/>
                  </a:moveTo>
                  <a:cubicBezTo>
                    <a:pt x="434340" y="13335"/>
                    <a:pt x="420053" y="14288"/>
                    <a:pt x="412433" y="22860"/>
                  </a:cubicBezTo>
                  <a:cubicBezTo>
                    <a:pt x="403860" y="31433"/>
                    <a:pt x="404813" y="45720"/>
                    <a:pt x="413385" y="53340"/>
                  </a:cubicBezTo>
                  <a:lnTo>
                    <a:pt x="430530" y="69533"/>
                  </a:lnTo>
                  <a:lnTo>
                    <a:pt x="180023" y="69533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8"/>
                    <a:pt x="0" y="91440"/>
                  </a:cubicBezTo>
                  <a:cubicBezTo>
                    <a:pt x="0" y="141923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lnTo>
                    <a:pt x="414338" y="129540"/>
                  </a:lnTo>
                  <a:cubicBezTo>
                    <a:pt x="405765" y="138113"/>
                    <a:pt x="404813" y="151448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3"/>
                  </a:cubicBezTo>
                  <a:lnTo>
                    <a:pt x="501968" y="107633"/>
                  </a:lnTo>
                  <a:cubicBezTo>
                    <a:pt x="506730" y="103823"/>
                    <a:pt x="508635" y="98108"/>
                    <a:pt x="508635" y="91440"/>
                  </a:cubicBezTo>
                  <a:cubicBezTo>
                    <a:pt x="508635" y="84773"/>
                    <a:pt x="505778" y="80010"/>
                    <a:pt x="501968" y="75248"/>
                  </a:cubicBezTo>
                  <a:lnTo>
                    <a:pt x="442913" y="2190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1AA62BB-E9D5-4C40-9BE3-1FAA96E5739E}"/>
                </a:ext>
              </a:extLst>
            </p:cNvPr>
            <p:cNvSpPr/>
            <p:nvPr/>
          </p:nvSpPr>
          <p:spPr>
            <a:xfrm>
              <a:off x="5600592" y="5884227"/>
              <a:ext cx="182879" cy="18288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0018 h 182880"/>
                <a:gd name="connsiteX6" fmla="*/ 42863 w 182879"/>
                <a:gd name="connsiteY6" fmla="*/ 91440 h 182880"/>
                <a:gd name="connsiteX7" fmla="*/ 91440 w 182879"/>
                <a:gd name="connsiteY7" fmla="*/ 42863 h 182880"/>
                <a:gd name="connsiteX8" fmla="*/ 140017 w 182879"/>
                <a:gd name="connsiteY8" fmla="*/ 91440 h 182880"/>
                <a:gd name="connsiteX9" fmla="*/ 91440 w 182879"/>
                <a:gd name="connsiteY9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0957" y="0"/>
                    <a:pt x="0" y="40958"/>
                    <a:pt x="0" y="91440"/>
                  </a:cubicBezTo>
                  <a:cubicBezTo>
                    <a:pt x="0" y="141923"/>
                    <a:pt x="40957" y="182880"/>
                    <a:pt x="91440" y="182880"/>
                  </a:cubicBezTo>
                  <a:cubicBezTo>
                    <a:pt x="141922" y="182880"/>
                    <a:pt x="182880" y="141923"/>
                    <a:pt x="182880" y="91440"/>
                  </a:cubicBezTo>
                  <a:cubicBezTo>
                    <a:pt x="182880" y="40958"/>
                    <a:pt x="141922" y="0"/>
                    <a:pt x="91440" y="0"/>
                  </a:cubicBez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7" y="64770"/>
                    <a:pt x="140017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08ABA7B-AD46-441B-B16E-6B6BCC15DC08}"/>
              </a:ext>
            </a:extLst>
          </p:cNvPr>
          <p:cNvSpPr/>
          <p:nvPr/>
        </p:nvSpPr>
        <p:spPr>
          <a:xfrm>
            <a:off x="6562663" y="4442171"/>
            <a:ext cx="423846" cy="597238"/>
          </a:xfrm>
          <a:custGeom>
            <a:avLst/>
            <a:gdLst>
              <a:gd name="connsiteX0" fmla="*/ 610553 w 838200"/>
              <a:gd name="connsiteY0" fmla="*/ 0 h 1181100"/>
              <a:gd name="connsiteX1" fmla="*/ 85725 w 838200"/>
              <a:gd name="connsiteY1" fmla="*/ 0 h 1181100"/>
              <a:gd name="connsiteX2" fmla="*/ 0 w 838200"/>
              <a:gd name="connsiteY2" fmla="*/ 85725 h 1181100"/>
              <a:gd name="connsiteX3" fmla="*/ 0 w 838200"/>
              <a:gd name="connsiteY3" fmla="*/ 1095375 h 1181100"/>
              <a:gd name="connsiteX4" fmla="*/ 85725 w 838200"/>
              <a:gd name="connsiteY4" fmla="*/ 1181100 h 1181100"/>
              <a:gd name="connsiteX5" fmla="*/ 752475 w 838200"/>
              <a:gd name="connsiteY5" fmla="*/ 1181100 h 1181100"/>
              <a:gd name="connsiteX6" fmla="*/ 838200 w 838200"/>
              <a:gd name="connsiteY6" fmla="*/ 1095375 h 1181100"/>
              <a:gd name="connsiteX7" fmla="*/ 838200 w 838200"/>
              <a:gd name="connsiteY7" fmla="*/ 227648 h 1181100"/>
              <a:gd name="connsiteX8" fmla="*/ 610553 w 838200"/>
              <a:gd name="connsiteY8" fmla="*/ 0 h 1181100"/>
              <a:gd name="connsiteX9" fmla="*/ 609600 w 838200"/>
              <a:gd name="connsiteY9" fmla="*/ 53340 h 1181100"/>
              <a:gd name="connsiteX10" fmla="*/ 784860 w 838200"/>
              <a:gd name="connsiteY10" fmla="*/ 228600 h 1181100"/>
              <a:gd name="connsiteX11" fmla="*/ 657225 w 838200"/>
              <a:gd name="connsiteY11" fmla="*/ 228600 h 1181100"/>
              <a:gd name="connsiteX12" fmla="*/ 609600 w 838200"/>
              <a:gd name="connsiteY12" fmla="*/ 180975 h 1181100"/>
              <a:gd name="connsiteX13" fmla="*/ 609600 w 838200"/>
              <a:gd name="connsiteY13" fmla="*/ 53340 h 1181100"/>
              <a:gd name="connsiteX14" fmla="*/ 800100 w 838200"/>
              <a:gd name="connsiteY14" fmla="*/ 1095375 h 1181100"/>
              <a:gd name="connsiteX15" fmla="*/ 752475 w 838200"/>
              <a:gd name="connsiteY15" fmla="*/ 1143000 h 1181100"/>
              <a:gd name="connsiteX16" fmla="*/ 85725 w 838200"/>
              <a:gd name="connsiteY16" fmla="*/ 1143000 h 1181100"/>
              <a:gd name="connsiteX17" fmla="*/ 38100 w 838200"/>
              <a:gd name="connsiteY17" fmla="*/ 1095375 h 1181100"/>
              <a:gd name="connsiteX18" fmla="*/ 38100 w 838200"/>
              <a:gd name="connsiteY18" fmla="*/ 876300 h 1181100"/>
              <a:gd name="connsiteX19" fmla="*/ 800100 w 838200"/>
              <a:gd name="connsiteY19" fmla="*/ 876300 h 1181100"/>
              <a:gd name="connsiteX20" fmla="*/ 800100 w 838200"/>
              <a:gd name="connsiteY20" fmla="*/ 1095375 h 1181100"/>
              <a:gd name="connsiteX21" fmla="*/ 800100 w 838200"/>
              <a:gd name="connsiteY21" fmla="*/ 838200 h 1181100"/>
              <a:gd name="connsiteX22" fmla="*/ 38100 w 838200"/>
              <a:gd name="connsiteY22" fmla="*/ 838200 h 1181100"/>
              <a:gd name="connsiteX23" fmla="*/ 38100 w 838200"/>
              <a:gd name="connsiteY23" fmla="*/ 85725 h 1181100"/>
              <a:gd name="connsiteX24" fmla="*/ 85725 w 838200"/>
              <a:gd name="connsiteY24" fmla="*/ 38100 h 1181100"/>
              <a:gd name="connsiteX25" fmla="*/ 571500 w 838200"/>
              <a:gd name="connsiteY25" fmla="*/ 38100 h 1181100"/>
              <a:gd name="connsiteX26" fmla="*/ 571500 w 838200"/>
              <a:gd name="connsiteY26" fmla="*/ 180975 h 1181100"/>
              <a:gd name="connsiteX27" fmla="*/ 657225 w 838200"/>
              <a:gd name="connsiteY27" fmla="*/ 266700 h 1181100"/>
              <a:gd name="connsiteX28" fmla="*/ 800100 w 838200"/>
              <a:gd name="connsiteY28" fmla="*/ 266700 h 1181100"/>
              <a:gd name="connsiteX29" fmla="*/ 800100 w 838200"/>
              <a:gd name="connsiteY29" fmla="*/ 838200 h 1181100"/>
              <a:gd name="connsiteX30" fmla="*/ 137160 w 838200"/>
              <a:gd name="connsiteY30" fmla="*/ 1102043 h 1181100"/>
              <a:gd name="connsiteX31" fmla="*/ 137160 w 838200"/>
              <a:gd name="connsiteY31" fmla="*/ 1102043 h 1181100"/>
              <a:gd name="connsiteX32" fmla="*/ 162877 w 838200"/>
              <a:gd name="connsiteY32" fmla="*/ 1095375 h 1181100"/>
              <a:gd name="connsiteX33" fmla="*/ 190500 w 838200"/>
              <a:gd name="connsiteY33" fmla="*/ 1047750 h 1181100"/>
              <a:gd name="connsiteX34" fmla="*/ 218123 w 838200"/>
              <a:gd name="connsiteY34" fmla="*/ 1095375 h 1181100"/>
              <a:gd name="connsiteX35" fmla="*/ 243840 w 838200"/>
              <a:gd name="connsiteY35" fmla="*/ 1102043 h 1181100"/>
              <a:gd name="connsiteX36" fmla="*/ 250508 w 838200"/>
              <a:gd name="connsiteY36" fmla="*/ 1076325 h 1181100"/>
              <a:gd name="connsiteX37" fmla="*/ 212408 w 838200"/>
              <a:gd name="connsiteY37" fmla="*/ 1009650 h 1181100"/>
              <a:gd name="connsiteX38" fmla="*/ 250508 w 838200"/>
              <a:gd name="connsiteY38" fmla="*/ 942975 h 1181100"/>
              <a:gd name="connsiteX39" fmla="*/ 243840 w 838200"/>
              <a:gd name="connsiteY39" fmla="*/ 917258 h 1181100"/>
              <a:gd name="connsiteX40" fmla="*/ 218123 w 838200"/>
              <a:gd name="connsiteY40" fmla="*/ 923925 h 1181100"/>
              <a:gd name="connsiteX41" fmla="*/ 190500 w 838200"/>
              <a:gd name="connsiteY41" fmla="*/ 971550 h 1181100"/>
              <a:gd name="connsiteX42" fmla="*/ 162877 w 838200"/>
              <a:gd name="connsiteY42" fmla="*/ 923925 h 1181100"/>
              <a:gd name="connsiteX43" fmla="*/ 137160 w 838200"/>
              <a:gd name="connsiteY43" fmla="*/ 917258 h 1181100"/>
              <a:gd name="connsiteX44" fmla="*/ 137160 w 838200"/>
              <a:gd name="connsiteY44" fmla="*/ 917258 h 1181100"/>
              <a:gd name="connsiteX45" fmla="*/ 130493 w 838200"/>
              <a:gd name="connsiteY45" fmla="*/ 942975 h 1181100"/>
              <a:gd name="connsiteX46" fmla="*/ 168593 w 838200"/>
              <a:gd name="connsiteY46" fmla="*/ 1009650 h 1181100"/>
              <a:gd name="connsiteX47" fmla="*/ 130493 w 838200"/>
              <a:gd name="connsiteY47" fmla="*/ 1076325 h 1181100"/>
              <a:gd name="connsiteX48" fmla="*/ 137160 w 838200"/>
              <a:gd name="connsiteY48" fmla="*/ 1102043 h 1181100"/>
              <a:gd name="connsiteX49" fmla="*/ 628650 w 838200"/>
              <a:gd name="connsiteY49" fmla="*/ 1028700 h 1181100"/>
              <a:gd name="connsiteX50" fmla="*/ 657225 w 838200"/>
              <a:gd name="connsiteY50" fmla="*/ 1028700 h 1181100"/>
              <a:gd name="connsiteX51" fmla="*/ 676275 w 838200"/>
              <a:gd name="connsiteY51" fmla="*/ 1047750 h 1181100"/>
              <a:gd name="connsiteX52" fmla="*/ 657225 w 838200"/>
              <a:gd name="connsiteY52" fmla="*/ 1066800 h 1181100"/>
              <a:gd name="connsiteX53" fmla="*/ 591503 w 838200"/>
              <a:gd name="connsiteY53" fmla="*/ 1066800 h 1181100"/>
              <a:gd name="connsiteX54" fmla="*/ 571500 w 838200"/>
              <a:gd name="connsiteY54" fmla="*/ 1082993 h 1181100"/>
              <a:gd name="connsiteX55" fmla="*/ 590550 w 838200"/>
              <a:gd name="connsiteY55" fmla="*/ 1104900 h 1181100"/>
              <a:gd name="connsiteX56" fmla="*/ 657225 w 838200"/>
              <a:gd name="connsiteY56" fmla="*/ 1104900 h 1181100"/>
              <a:gd name="connsiteX57" fmla="*/ 714375 w 838200"/>
              <a:gd name="connsiteY57" fmla="*/ 1047750 h 1181100"/>
              <a:gd name="connsiteX58" fmla="*/ 657225 w 838200"/>
              <a:gd name="connsiteY58" fmla="*/ 990600 h 1181100"/>
              <a:gd name="connsiteX59" fmla="*/ 628650 w 838200"/>
              <a:gd name="connsiteY59" fmla="*/ 990600 h 1181100"/>
              <a:gd name="connsiteX60" fmla="*/ 609600 w 838200"/>
              <a:gd name="connsiteY60" fmla="*/ 971550 h 1181100"/>
              <a:gd name="connsiteX61" fmla="*/ 628650 w 838200"/>
              <a:gd name="connsiteY61" fmla="*/ 952500 h 1181100"/>
              <a:gd name="connsiteX62" fmla="*/ 694373 w 838200"/>
              <a:gd name="connsiteY62" fmla="*/ 952500 h 1181100"/>
              <a:gd name="connsiteX63" fmla="*/ 714375 w 838200"/>
              <a:gd name="connsiteY63" fmla="*/ 936308 h 1181100"/>
              <a:gd name="connsiteX64" fmla="*/ 695325 w 838200"/>
              <a:gd name="connsiteY64" fmla="*/ 914400 h 1181100"/>
              <a:gd name="connsiteX65" fmla="*/ 628650 w 838200"/>
              <a:gd name="connsiteY65" fmla="*/ 914400 h 1181100"/>
              <a:gd name="connsiteX66" fmla="*/ 571500 w 838200"/>
              <a:gd name="connsiteY66" fmla="*/ 971550 h 1181100"/>
              <a:gd name="connsiteX67" fmla="*/ 628650 w 838200"/>
              <a:gd name="connsiteY67" fmla="*/ 1028700 h 1181100"/>
              <a:gd name="connsiteX68" fmla="*/ 381000 w 838200"/>
              <a:gd name="connsiteY68" fmla="*/ 1104900 h 1181100"/>
              <a:gd name="connsiteX69" fmla="*/ 457200 w 838200"/>
              <a:gd name="connsiteY69" fmla="*/ 1104900 h 1181100"/>
              <a:gd name="connsiteX70" fmla="*/ 476250 w 838200"/>
              <a:gd name="connsiteY70" fmla="*/ 1085850 h 1181100"/>
              <a:gd name="connsiteX71" fmla="*/ 457200 w 838200"/>
              <a:gd name="connsiteY71" fmla="*/ 1066800 h 1181100"/>
              <a:gd name="connsiteX72" fmla="*/ 400050 w 838200"/>
              <a:gd name="connsiteY72" fmla="*/ 1066800 h 1181100"/>
              <a:gd name="connsiteX73" fmla="*/ 400050 w 838200"/>
              <a:gd name="connsiteY73" fmla="*/ 933450 h 1181100"/>
              <a:gd name="connsiteX74" fmla="*/ 381000 w 838200"/>
              <a:gd name="connsiteY74" fmla="*/ 914400 h 1181100"/>
              <a:gd name="connsiteX75" fmla="*/ 361950 w 838200"/>
              <a:gd name="connsiteY75" fmla="*/ 933450 h 1181100"/>
              <a:gd name="connsiteX76" fmla="*/ 361950 w 838200"/>
              <a:gd name="connsiteY76" fmla="*/ 1085850 h 1181100"/>
              <a:gd name="connsiteX77" fmla="*/ 381000 w 838200"/>
              <a:gd name="connsiteY77" fmla="*/ 1104900 h 1181100"/>
              <a:gd name="connsiteX78" fmla="*/ 266700 w 838200"/>
              <a:gd name="connsiteY78" fmla="*/ 342900 h 1181100"/>
              <a:gd name="connsiteX79" fmla="*/ 133350 w 838200"/>
              <a:gd name="connsiteY79" fmla="*/ 342900 h 1181100"/>
              <a:gd name="connsiteX80" fmla="*/ 114300 w 838200"/>
              <a:gd name="connsiteY80" fmla="*/ 361950 h 1181100"/>
              <a:gd name="connsiteX81" fmla="*/ 133350 w 838200"/>
              <a:gd name="connsiteY81" fmla="*/ 381000 h 1181100"/>
              <a:gd name="connsiteX82" fmla="*/ 266700 w 838200"/>
              <a:gd name="connsiteY82" fmla="*/ 381000 h 1181100"/>
              <a:gd name="connsiteX83" fmla="*/ 285750 w 838200"/>
              <a:gd name="connsiteY83" fmla="*/ 361950 h 1181100"/>
              <a:gd name="connsiteX84" fmla="*/ 266700 w 838200"/>
              <a:gd name="connsiteY84" fmla="*/ 342900 h 1181100"/>
              <a:gd name="connsiteX85" fmla="*/ 495300 w 838200"/>
              <a:gd name="connsiteY85" fmla="*/ 342900 h 1181100"/>
              <a:gd name="connsiteX86" fmla="*/ 352425 w 838200"/>
              <a:gd name="connsiteY86" fmla="*/ 342900 h 1181100"/>
              <a:gd name="connsiteX87" fmla="*/ 333375 w 838200"/>
              <a:gd name="connsiteY87" fmla="*/ 361950 h 1181100"/>
              <a:gd name="connsiteX88" fmla="*/ 352425 w 838200"/>
              <a:gd name="connsiteY88" fmla="*/ 381000 h 1181100"/>
              <a:gd name="connsiteX89" fmla="*/ 495300 w 838200"/>
              <a:gd name="connsiteY89" fmla="*/ 381000 h 1181100"/>
              <a:gd name="connsiteX90" fmla="*/ 514350 w 838200"/>
              <a:gd name="connsiteY90" fmla="*/ 361950 h 1181100"/>
              <a:gd name="connsiteX91" fmla="*/ 495300 w 838200"/>
              <a:gd name="connsiteY91" fmla="*/ 342900 h 1181100"/>
              <a:gd name="connsiteX92" fmla="*/ 552450 w 838200"/>
              <a:gd name="connsiteY92" fmla="*/ 361950 h 1181100"/>
              <a:gd name="connsiteX93" fmla="*/ 571500 w 838200"/>
              <a:gd name="connsiteY93" fmla="*/ 381000 h 1181100"/>
              <a:gd name="connsiteX94" fmla="*/ 704850 w 838200"/>
              <a:gd name="connsiteY94" fmla="*/ 381000 h 1181100"/>
              <a:gd name="connsiteX95" fmla="*/ 723900 w 838200"/>
              <a:gd name="connsiteY95" fmla="*/ 361950 h 1181100"/>
              <a:gd name="connsiteX96" fmla="*/ 704850 w 838200"/>
              <a:gd name="connsiteY96" fmla="*/ 342900 h 1181100"/>
              <a:gd name="connsiteX97" fmla="*/ 571500 w 838200"/>
              <a:gd name="connsiteY97" fmla="*/ 342900 h 1181100"/>
              <a:gd name="connsiteX98" fmla="*/ 552450 w 838200"/>
              <a:gd name="connsiteY98" fmla="*/ 361950 h 1181100"/>
              <a:gd name="connsiteX99" fmla="*/ 266700 w 838200"/>
              <a:gd name="connsiteY99" fmla="*/ 419100 h 1181100"/>
              <a:gd name="connsiteX100" fmla="*/ 133350 w 838200"/>
              <a:gd name="connsiteY100" fmla="*/ 419100 h 1181100"/>
              <a:gd name="connsiteX101" fmla="*/ 114300 w 838200"/>
              <a:gd name="connsiteY101" fmla="*/ 438150 h 1181100"/>
              <a:gd name="connsiteX102" fmla="*/ 133350 w 838200"/>
              <a:gd name="connsiteY102" fmla="*/ 457200 h 1181100"/>
              <a:gd name="connsiteX103" fmla="*/ 266700 w 838200"/>
              <a:gd name="connsiteY103" fmla="*/ 457200 h 1181100"/>
              <a:gd name="connsiteX104" fmla="*/ 285750 w 838200"/>
              <a:gd name="connsiteY104" fmla="*/ 438150 h 1181100"/>
              <a:gd name="connsiteX105" fmla="*/ 266700 w 838200"/>
              <a:gd name="connsiteY105" fmla="*/ 419100 h 1181100"/>
              <a:gd name="connsiteX106" fmla="*/ 495300 w 838200"/>
              <a:gd name="connsiteY106" fmla="*/ 419100 h 1181100"/>
              <a:gd name="connsiteX107" fmla="*/ 352425 w 838200"/>
              <a:gd name="connsiteY107" fmla="*/ 419100 h 1181100"/>
              <a:gd name="connsiteX108" fmla="*/ 333375 w 838200"/>
              <a:gd name="connsiteY108" fmla="*/ 438150 h 1181100"/>
              <a:gd name="connsiteX109" fmla="*/ 352425 w 838200"/>
              <a:gd name="connsiteY109" fmla="*/ 457200 h 1181100"/>
              <a:gd name="connsiteX110" fmla="*/ 495300 w 838200"/>
              <a:gd name="connsiteY110" fmla="*/ 457200 h 1181100"/>
              <a:gd name="connsiteX111" fmla="*/ 514350 w 838200"/>
              <a:gd name="connsiteY111" fmla="*/ 438150 h 1181100"/>
              <a:gd name="connsiteX112" fmla="*/ 495300 w 838200"/>
              <a:gd name="connsiteY112" fmla="*/ 419100 h 1181100"/>
              <a:gd name="connsiteX113" fmla="*/ 704850 w 838200"/>
              <a:gd name="connsiteY113" fmla="*/ 419100 h 1181100"/>
              <a:gd name="connsiteX114" fmla="*/ 571500 w 838200"/>
              <a:gd name="connsiteY114" fmla="*/ 419100 h 1181100"/>
              <a:gd name="connsiteX115" fmla="*/ 552450 w 838200"/>
              <a:gd name="connsiteY115" fmla="*/ 438150 h 1181100"/>
              <a:gd name="connsiteX116" fmla="*/ 571500 w 838200"/>
              <a:gd name="connsiteY116" fmla="*/ 457200 h 1181100"/>
              <a:gd name="connsiteX117" fmla="*/ 704850 w 838200"/>
              <a:gd name="connsiteY117" fmla="*/ 457200 h 1181100"/>
              <a:gd name="connsiteX118" fmla="*/ 723900 w 838200"/>
              <a:gd name="connsiteY118" fmla="*/ 438150 h 1181100"/>
              <a:gd name="connsiteX119" fmla="*/ 704850 w 838200"/>
              <a:gd name="connsiteY119" fmla="*/ 419100 h 1181100"/>
              <a:gd name="connsiteX120" fmla="*/ 266700 w 838200"/>
              <a:gd name="connsiteY120" fmla="*/ 495300 h 1181100"/>
              <a:gd name="connsiteX121" fmla="*/ 133350 w 838200"/>
              <a:gd name="connsiteY121" fmla="*/ 495300 h 1181100"/>
              <a:gd name="connsiteX122" fmla="*/ 114300 w 838200"/>
              <a:gd name="connsiteY122" fmla="*/ 514350 h 1181100"/>
              <a:gd name="connsiteX123" fmla="*/ 133350 w 838200"/>
              <a:gd name="connsiteY123" fmla="*/ 533400 h 1181100"/>
              <a:gd name="connsiteX124" fmla="*/ 266700 w 838200"/>
              <a:gd name="connsiteY124" fmla="*/ 533400 h 1181100"/>
              <a:gd name="connsiteX125" fmla="*/ 285750 w 838200"/>
              <a:gd name="connsiteY125" fmla="*/ 514350 h 1181100"/>
              <a:gd name="connsiteX126" fmla="*/ 266700 w 838200"/>
              <a:gd name="connsiteY126" fmla="*/ 495300 h 1181100"/>
              <a:gd name="connsiteX127" fmla="*/ 495300 w 838200"/>
              <a:gd name="connsiteY127" fmla="*/ 495300 h 1181100"/>
              <a:gd name="connsiteX128" fmla="*/ 352425 w 838200"/>
              <a:gd name="connsiteY128" fmla="*/ 495300 h 1181100"/>
              <a:gd name="connsiteX129" fmla="*/ 333375 w 838200"/>
              <a:gd name="connsiteY129" fmla="*/ 514350 h 1181100"/>
              <a:gd name="connsiteX130" fmla="*/ 352425 w 838200"/>
              <a:gd name="connsiteY130" fmla="*/ 533400 h 1181100"/>
              <a:gd name="connsiteX131" fmla="*/ 495300 w 838200"/>
              <a:gd name="connsiteY131" fmla="*/ 533400 h 1181100"/>
              <a:gd name="connsiteX132" fmla="*/ 514350 w 838200"/>
              <a:gd name="connsiteY132" fmla="*/ 514350 h 1181100"/>
              <a:gd name="connsiteX133" fmla="*/ 495300 w 838200"/>
              <a:gd name="connsiteY133" fmla="*/ 495300 h 1181100"/>
              <a:gd name="connsiteX134" fmla="*/ 704850 w 838200"/>
              <a:gd name="connsiteY134" fmla="*/ 495300 h 1181100"/>
              <a:gd name="connsiteX135" fmla="*/ 571500 w 838200"/>
              <a:gd name="connsiteY135" fmla="*/ 495300 h 1181100"/>
              <a:gd name="connsiteX136" fmla="*/ 552450 w 838200"/>
              <a:gd name="connsiteY136" fmla="*/ 514350 h 1181100"/>
              <a:gd name="connsiteX137" fmla="*/ 571500 w 838200"/>
              <a:gd name="connsiteY137" fmla="*/ 533400 h 1181100"/>
              <a:gd name="connsiteX138" fmla="*/ 704850 w 838200"/>
              <a:gd name="connsiteY138" fmla="*/ 533400 h 1181100"/>
              <a:gd name="connsiteX139" fmla="*/ 723900 w 838200"/>
              <a:gd name="connsiteY139" fmla="*/ 514350 h 1181100"/>
              <a:gd name="connsiteX140" fmla="*/ 704850 w 838200"/>
              <a:gd name="connsiteY140" fmla="*/ 495300 h 1181100"/>
              <a:gd name="connsiteX141" fmla="*/ 266700 w 838200"/>
              <a:gd name="connsiteY141" fmla="*/ 571500 h 1181100"/>
              <a:gd name="connsiteX142" fmla="*/ 133350 w 838200"/>
              <a:gd name="connsiteY142" fmla="*/ 571500 h 1181100"/>
              <a:gd name="connsiteX143" fmla="*/ 114300 w 838200"/>
              <a:gd name="connsiteY143" fmla="*/ 590550 h 1181100"/>
              <a:gd name="connsiteX144" fmla="*/ 133350 w 838200"/>
              <a:gd name="connsiteY144" fmla="*/ 609600 h 1181100"/>
              <a:gd name="connsiteX145" fmla="*/ 266700 w 838200"/>
              <a:gd name="connsiteY145" fmla="*/ 609600 h 1181100"/>
              <a:gd name="connsiteX146" fmla="*/ 285750 w 838200"/>
              <a:gd name="connsiteY146" fmla="*/ 590550 h 1181100"/>
              <a:gd name="connsiteX147" fmla="*/ 266700 w 838200"/>
              <a:gd name="connsiteY147" fmla="*/ 571500 h 1181100"/>
              <a:gd name="connsiteX148" fmla="*/ 495300 w 838200"/>
              <a:gd name="connsiteY148" fmla="*/ 571500 h 1181100"/>
              <a:gd name="connsiteX149" fmla="*/ 352425 w 838200"/>
              <a:gd name="connsiteY149" fmla="*/ 571500 h 1181100"/>
              <a:gd name="connsiteX150" fmla="*/ 333375 w 838200"/>
              <a:gd name="connsiteY150" fmla="*/ 590550 h 1181100"/>
              <a:gd name="connsiteX151" fmla="*/ 352425 w 838200"/>
              <a:gd name="connsiteY151" fmla="*/ 609600 h 1181100"/>
              <a:gd name="connsiteX152" fmla="*/ 495300 w 838200"/>
              <a:gd name="connsiteY152" fmla="*/ 609600 h 1181100"/>
              <a:gd name="connsiteX153" fmla="*/ 514350 w 838200"/>
              <a:gd name="connsiteY153" fmla="*/ 590550 h 1181100"/>
              <a:gd name="connsiteX154" fmla="*/ 495300 w 838200"/>
              <a:gd name="connsiteY154" fmla="*/ 571500 h 1181100"/>
              <a:gd name="connsiteX155" fmla="*/ 704850 w 838200"/>
              <a:gd name="connsiteY155" fmla="*/ 571500 h 1181100"/>
              <a:gd name="connsiteX156" fmla="*/ 571500 w 838200"/>
              <a:gd name="connsiteY156" fmla="*/ 571500 h 1181100"/>
              <a:gd name="connsiteX157" fmla="*/ 552450 w 838200"/>
              <a:gd name="connsiteY157" fmla="*/ 590550 h 1181100"/>
              <a:gd name="connsiteX158" fmla="*/ 571500 w 838200"/>
              <a:gd name="connsiteY158" fmla="*/ 609600 h 1181100"/>
              <a:gd name="connsiteX159" fmla="*/ 704850 w 838200"/>
              <a:gd name="connsiteY159" fmla="*/ 609600 h 1181100"/>
              <a:gd name="connsiteX160" fmla="*/ 723900 w 838200"/>
              <a:gd name="connsiteY160" fmla="*/ 590550 h 1181100"/>
              <a:gd name="connsiteX161" fmla="*/ 704850 w 838200"/>
              <a:gd name="connsiteY161" fmla="*/ 571500 h 1181100"/>
              <a:gd name="connsiteX162" fmla="*/ 266700 w 838200"/>
              <a:gd name="connsiteY162" fmla="*/ 647700 h 1181100"/>
              <a:gd name="connsiteX163" fmla="*/ 133350 w 838200"/>
              <a:gd name="connsiteY163" fmla="*/ 647700 h 1181100"/>
              <a:gd name="connsiteX164" fmla="*/ 114300 w 838200"/>
              <a:gd name="connsiteY164" fmla="*/ 666750 h 1181100"/>
              <a:gd name="connsiteX165" fmla="*/ 133350 w 838200"/>
              <a:gd name="connsiteY165" fmla="*/ 685800 h 1181100"/>
              <a:gd name="connsiteX166" fmla="*/ 266700 w 838200"/>
              <a:gd name="connsiteY166" fmla="*/ 685800 h 1181100"/>
              <a:gd name="connsiteX167" fmla="*/ 285750 w 838200"/>
              <a:gd name="connsiteY167" fmla="*/ 666750 h 1181100"/>
              <a:gd name="connsiteX168" fmla="*/ 266700 w 838200"/>
              <a:gd name="connsiteY168" fmla="*/ 647700 h 1181100"/>
              <a:gd name="connsiteX169" fmla="*/ 495300 w 838200"/>
              <a:gd name="connsiteY169" fmla="*/ 647700 h 1181100"/>
              <a:gd name="connsiteX170" fmla="*/ 352425 w 838200"/>
              <a:gd name="connsiteY170" fmla="*/ 647700 h 1181100"/>
              <a:gd name="connsiteX171" fmla="*/ 333375 w 838200"/>
              <a:gd name="connsiteY171" fmla="*/ 666750 h 1181100"/>
              <a:gd name="connsiteX172" fmla="*/ 352425 w 838200"/>
              <a:gd name="connsiteY172" fmla="*/ 685800 h 1181100"/>
              <a:gd name="connsiteX173" fmla="*/ 495300 w 838200"/>
              <a:gd name="connsiteY173" fmla="*/ 685800 h 1181100"/>
              <a:gd name="connsiteX174" fmla="*/ 514350 w 838200"/>
              <a:gd name="connsiteY174" fmla="*/ 666750 h 1181100"/>
              <a:gd name="connsiteX175" fmla="*/ 495300 w 838200"/>
              <a:gd name="connsiteY175" fmla="*/ 647700 h 1181100"/>
              <a:gd name="connsiteX176" fmla="*/ 704850 w 838200"/>
              <a:gd name="connsiteY176" fmla="*/ 647700 h 1181100"/>
              <a:gd name="connsiteX177" fmla="*/ 571500 w 838200"/>
              <a:gd name="connsiteY177" fmla="*/ 647700 h 1181100"/>
              <a:gd name="connsiteX178" fmla="*/ 552450 w 838200"/>
              <a:gd name="connsiteY178" fmla="*/ 666750 h 1181100"/>
              <a:gd name="connsiteX179" fmla="*/ 571500 w 838200"/>
              <a:gd name="connsiteY179" fmla="*/ 685800 h 1181100"/>
              <a:gd name="connsiteX180" fmla="*/ 704850 w 838200"/>
              <a:gd name="connsiteY180" fmla="*/ 685800 h 1181100"/>
              <a:gd name="connsiteX181" fmla="*/ 723900 w 838200"/>
              <a:gd name="connsiteY181" fmla="*/ 666750 h 1181100"/>
              <a:gd name="connsiteX182" fmla="*/ 704850 w 838200"/>
              <a:gd name="connsiteY182" fmla="*/ 6477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838200" h="1181100">
                <a:moveTo>
                  <a:pt x="610553" y="0"/>
                </a:moveTo>
                <a:lnTo>
                  <a:pt x="85725" y="0"/>
                </a:lnTo>
                <a:cubicBezTo>
                  <a:pt x="38100" y="0"/>
                  <a:pt x="0" y="38100"/>
                  <a:pt x="0" y="85725"/>
                </a:cubicBezTo>
                <a:lnTo>
                  <a:pt x="0" y="1095375"/>
                </a:lnTo>
                <a:cubicBezTo>
                  <a:pt x="0" y="1143000"/>
                  <a:pt x="38100" y="1181100"/>
                  <a:pt x="85725" y="1181100"/>
                </a:cubicBezTo>
                <a:lnTo>
                  <a:pt x="752475" y="1181100"/>
                </a:lnTo>
                <a:cubicBezTo>
                  <a:pt x="800100" y="1181100"/>
                  <a:pt x="838200" y="1143000"/>
                  <a:pt x="838200" y="1095375"/>
                </a:cubicBezTo>
                <a:lnTo>
                  <a:pt x="838200" y="227648"/>
                </a:lnTo>
                <a:lnTo>
                  <a:pt x="610553" y="0"/>
                </a:lnTo>
                <a:close/>
                <a:moveTo>
                  <a:pt x="609600" y="53340"/>
                </a:moveTo>
                <a:lnTo>
                  <a:pt x="784860" y="228600"/>
                </a:lnTo>
                <a:lnTo>
                  <a:pt x="657225" y="228600"/>
                </a:lnTo>
                <a:cubicBezTo>
                  <a:pt x="630555" y="228600"/>
                  <a:pt x="609600" y="207645"/>
                  <a:pt x="609600" y="180975"/>
                </a:cubicBezTo>
                <a:lnTo>
                  <a:pt x="609600" y="53340"/>
                </a:lnTo>
                <a:close/>
                <a:moveTo>
                  <a:pt x="800100" y="1095375"/>
                </a:moveTo>
                <a:cubicBezTo>
                  <a:pt x="800100" y="1122045"/>
                  <a:pt x="779145" y="1143000"/>
                  <a:pt x="752475" y="1143000"/>
                </a:cubicBezTo>
                <a:lnTo>
                  <a:pt x="85725" y="1143000"/>
                </a:lnTo>
                <a:cubicBezTo>
                  <a:pt x="59055" y="1143000"/>
                  <a:pt x="38100" y="1122045"/>
                  <a:pt x="38100" y="1095375"/>
                </a:cubicBezTo>
                <a:lnTo>
                  <a:pt x="38100" y="876300"/>
                </a:lnTo>
                <a:lnTo>
                  <a:pt x="800100" y="876300"/>
                </a:lnTo>
                <a:lnTo>
                  <a:pt x="800100" y="1095375"/>
                </a:lnTo>
                <a:close/>
                <a:moveTo>
                  <a:pt x="800100" y="838200"/>
                </a:moveTo>
                <a:lnTo>
                  <a:pt x="38100" y="838200"/>
                </a:lnTo>
                <a:lnTo>
                  <a:pt x="38100" y="85725"/>
                </a:lnTo>
                <a:cubicBezTo>
                  <a:pt x="38100" y="59055"/>
                  <a:pt x="59055" y="38100"/>
                  <a:pt x="85725" y="38100"/>
                </a:cubicBezTo>
                <a:lnTo>
                  <a:pt x="571500" y="38100"/>
                </a:lnTo>
                <a:lnTo>
                  <a:pt x="571500" y="180975"/>
                </a:lnTo>
                <a:cubicBezTo>
                  <a:pt x="571500" y="228600"/>
                  <a:pt x="609600" y="266700"/>
                  <a:pt x="657225" y="266700"/>
                </a:cubicBezTo>
                <a:lnTo>
                  <a:pt x="800100" y="266700"/>
                </a:lnTo>
                <a:lnTo>
                  <a:pt x="800100" y="838200"/>
                </a:lnTo>
                <a:close/>
                <a:moveTo>
                  <a:pt x="137160" y="1102043"/>
                </a:moveTo>
                <a:lnTo>
                  <a:pt x="137160" y="1102043"/>
                </a:lnTo>
                <a:cubicBezTo>
                  <a:pt x="146685" y="1107758"/>
                  <a:pt x="158115" y="1103948"/>
                  <a:pt x="162877" y="1095375"/>
                </a:cubicBezTo>
                <a:lnTo>
                  <a:pt x="190500" y="1047750"/>
                </a:lnTo>
                <a:lnTo>
                  <a:pt x="218123" y="1095375"/>
                </a:lnTo>
                <a:cubicBezTo>
                  <a:pt x="223838" y="1104900"/>
                  <a:pt x="235268" y="1107758"/>
                  <a:pt x="243840" y="1102043"/>
                </a:cubicBezTo>
                <a:cubicBezTo>
                  <a:pt x="253365" y="1096328"/>
                  <a:pt x="256223" y="1084898"/>
                  <a:pt x="250508" y="1076325"/>
                </a:cubicBezTo>
                <a:lnTo>
                  <a:pt x="212408" y="1009650"/>
                </a:lnTo>
                <a:lnTo>
                  <a:pt x="250508" y="942975"/>
                </a:lnTo>
                <a:cubicBezTo>
                  <a:pt x="256223" y="933450"/>
                  <a:pt x="252413" y="922020"/>
                  <a:pt x="243840" y="917258"/>
                </a:cubicBezTo>
                <a:cubicBezTo>
                  <a:pt x="234315" y="911543"/>
                  <a:pt x="222885" y="915353"/>
                  <a:pt x="218123" y="923925"/>
                </a:cubicBezTo>
                <a:lnTo>
                  <a:pt x="190500" y="971550"/>
                </a:lnTo>
                <a:lnTo>
                  <a:pt x="162877" y="923925"/>
                </a:lnTo>
                <a:cubicBezTo>
                  <a:pt x="157163" y="914400"/>
                  <a:pt x="145733" y="911543"/>
                  <a:pt x="137160" y="917258"/>
                </a:cubicBezTo>
                <a:lnTo>
                  <a:pt x="137160" y="917258"/>
                </a:lnTo>
                <a:cubicBezTo>
                  <a:pt x="127635" y="922973"/>
                  <a:pt x="124777" y="934403"/>
                  <a:pt x="130493" y="942975"/>
                </a:cubicBezTo>
                <a:lnTo>
                  <a:pt x="168593" y="1009650"/>
                </a:lnTo>
                <a:lnTo>
                  <a:pt x="130493" y="1076325"/>
                </a:lnTo>
                <a:cubicBezTo>
                  <a:pt x="124777" y="1085850"/>
                  <a:pt x="127635" y="1097280"/>
                  <a:pt x="137160" y="1102043"/>
                </a:cubicBezTo>
                <a:close/>
                <a:moveTo>
                  <a:pt x="628650" y="1028700"/>
                </a:moveTo>
                <a:lnTo>
                  <a:pt x="657225" y="1028700"/>
                </a:lnTo>
                <a:cubicBezTo>
                  <a:pt x="667703" y="1028700"/>
                  <a:pt x="676275" y="1037273"/>
                  <a:pt x="676275" y="1047750"/>
                </a:cubicBezTo>
                <a:cubicBezTo>
                  <a:pt x="676275" y="1058228"/>
                  <a:pt x="667703" y="1066800"/>
                  <a:pt x="657225" y="1066800"/>
                </a:cubicBezTo>
                <a:lnTo>
                  <a:pt x="591503" y="1066800"/>
                </a:lnTo>
                <a:cubicBezTo>
                  <a:pt x="581978" y="1066800"/>
                  <a:pt x="573405" y="1073468"/>
                  <a:pt x="571500" y="1082993"/>
                </a:cubicBezTo>
                <a:cubicBezTo>
                  <a:pt x="569595" y="1095375"/>
                  <a:pt x="579120" y="1104900"/>
                  <a:pt x="590550" y="1104900"/>
                </a:cubicBezTo>
                <a:lnTo>
                  <a:pt x="657225" y="1104900"/>
                </a:lnTo>
                <a:cubicBezTo>
                  <a:pt x="688658" y="1104900"/>
                  <a:pt x="714375" y="1079183"/>
                  <a:pt x="714375" y="1047750"/>
                </a:cubicBezTo>
                <a:cubicBezTo>
                  <a:pt x="714375" y="1016318"/>
                  <a:pt x="688658" y="990600"/>
                  <a:pt x="657225" y="990600"/>
                </a:cubicBezTo>
                <a:lnTo>
                  <a:pt x="628650" y="990600"/>
                </a:lnTo>
                <a:cubicBezTo>
                  <a:pt x="618173" y="990600"/>
                  <a:pt x="609600" y="982028"/>
                  <a:pt x="609600" y="971550"/>
                </a:cubicBezTo>
                <a:cubicBezTo>
                  <a:pt x="609600" y="961073"/>
                  <a:pt x="618173" y="952500"/>
                  <a:pt x="628650" y="952500"/>
                </a:cubicBezTo>
                <a:lnTo>
                  <a:pt x="694373" y="952500"/>
                </a:lnTo>
                <a:cubicBezTo>
                  <a:pt x="703898" y="952500"/>
                  <a:pt x="712470" y="945833"/>
                  <a:pt x="714375" y="936308"/>
                </a:cubicBezTo>
                <a:cubicBezTo>
                  <a:pt x="716280" y="923925"/>
                  <a:pt x="706755" y="914400"/>
                  <a:pt x="695325" y="914400"/>
                </a:cubicBezTo>
                <a:lnTo>
                  <a:pt x="628650" y="914400"/>
                </a:lnTo>
                <a:cubicBezTo>
                  <a:pt x="597218" y="914400"/>
                  <a:pt x="571500" y="940118"/>
                  <a:pt x="571500" y="971550"/>
                </a:cubicBezTo>
                <a:cubicBezTo>
                  <a:pt x="571500" y="1002983"/>
                  <a:pt x="597218" y="1028700"/>
                  <a:pt x="628650" y="1028700"/>
                </a:cubicBezTo>
                <a:close/>
                <a:moveTo>
                  <a:pt x="381000" y="1104900"/>
                </a:moveTo>
                <a:lnTo>
                  <a:pt x="457200" y="1104900"/>
                </a:lnTo>
                <a:cubicBezTo>
                  <a:pt x="467678" y="1104900"/>
                  <a:pt x="476250" y="1096328"/>
                  <a:pt x="476250" y="1085850"/>
                </a:cubicBezTo>
                <a:cubicBezTo>
                  <a:pt x="476250" y="1075373"/>
                  <a:pt x="467678" y="1066800"/>
                  <a:pt x="457200" y="1066800"/>
                </a:cubicBezTo>
                <a:lnTo>
                  <a:pt x="400050" y="1066800"/>
                </a:lnTo>
                <a:lnTo>
                  <a:pt x="400050" y="933450"/>
                </a:lnTo>
                <a:cubicBezTo>
                  <a:pt x="400050" y="922973"/>
                  <a:pt x="391478" y="914400"/>
                  <a:pt x="381000" y="914400"/>
                </a:cubicBezTo>
                <a:cubicBezTo>
                  <a:pt x="370523" y="914400"/>
                  <a:pt x="361950" y="922973"/>
                  <a:pt x="361950" y="933450"/>
                </a:cubicBezTo>
                <a:lnTo>
                  <a:pt x="361950" y="1085850"/>
                </a:lnTo>
                <a:cubicBezTo>
                  <a:pt x="361950" y="1096328"/>
                  <a:pt x="370523" y="1104900"/>
                  <a:pt x="381000" y="1104900"/>
                </a:cubicBezTo>
                <a:close/>
                <a:moveTo>
                  <a:pt x="266700" y="342900"/>
                </a:moveTo>
                <a:lnTo>
                  <a:pt x="133350" y="342900"/>
                </a:lnTo>
                <a:cubicBezTo>
                  <a:pt x="122873" y="342900"/>
                  <a:pt x="114300" y="351473"/>
                  <a:pt x="114300" y="361950"/>
                </a:cubicBezTo>
                <a:cubicBezTo>
                  <a:pt x="114300" y="372428"/>
                  <a:pt x="122873" y="381000"/>
                  <a:pt x="133350" y="381000"/>
                </a:cubicBezTo>
                <a:lnTo>
                  <a:pt x="266700" y="381000"/>
                </a:lnTo>
                <a:cubicBezTo>
                  <a:pt x="277178" y="381000"/>
                  <a:pt x="285750" y="372428"/>
                  <a:pt x="285750" y="361950"/>
                </a:cubicBezTo>
                <a:cubicBezTo>
                  <a:pt x="285750" y="351473"/>
                  <a:pt x="277178" y="342900"/>
                  <a:pt x="266700" y="342900"/>
                </a:cubicBezTo>
                <a:close/>
                <a:moveTo>
                  <a:pt x="495300" y="342900"/>
                </a:moveTo>
                <a:lnTo>
                  <a:pt x="352425" y="342900"/>
                </a:lnTo>
                <a:cubicBezTo>
                  <a:pt x="341948" y="342900"/>
                  <a:pt x="333375" y="351473"/>
                  <a:pt x="333375" y="361950"/>
                </a:cubicBezTo>
                <a:cubicBezTo>
                  <a:pt x="333375" y="372428"/>
                  <a:pt x="341948" y="381000"/>
                  <a:pt x="352425" y="381000"/>
                </a:cubicBezTo>
                <a:lnTo>
                  <a:pt x="495300" y="381000"/>
                </a:lnTo>
                <a:cubicBezTo>
                  <a:pt x="505778" y="381000"/>
                  <a:pt x="514350" y="372428"/>
                  <a:pt x="514350" y="361950"/>
                </a:cubicBezTo>
                <a:cubicBezTo>
                  <a:pt x="514350" y="351473"/>
                  <a:pt x="505778" y="342900"/>
                  <a:pt x="495300" y="342900"/>
                </a:cubicBezTo>
                <a:close/>
                <a:moveTo>
                  <a:pt x="552450" y="361950"/>
                </a:moveTo>
                <a:cubicBezTo>
                  <a:pt x="552450" y="372428"/>
                  <a:pt x="561023" y="381000"/>
                  <a:pt x="571500" y="381000"/>
                </a:cubicBezTo>
                <a:lnTo>
                  <a:pt x="704850" y="381000"/>
                </a:lnTo>
                <a:cubicBezTo>
                  <a:pt x="715328" y="381000"/>
                  <a:pt x="723900" y="372428"/>
                  <a:pt x="723900" y="361950"/>
                </a:cubicBezTo>
                <a:cubicBezTo>
                  <a:pt x="723900" y="351473"/>
                  <a:pt x="715328" y="342900"/>
                  <a:pt x="704850" y="342900"/>
                </a:cubicBezTo>
                <a:lnTo>
                  <a:pt x="571500" y="342900"/>
                </a:lnTo>
                <a:cubicBezTo>
                  <a:pt x="561023" y="342900"/>
                  <a:pt x="552450" y="351473"/>
                  <a:pt x="552450" y="361950"/>
                </a:cubicBezTo>
                <a:close/>
                <a:moveTo>
                  <a:pt x="266700" y="419100"/>
                </a:moveTo>
                <a:lnTo>
                  <a:pt x="133350" y="419100"/>
                </a:lnTo>
                <a:cubicBezTo>
                  <a:pt x="122873" y="419100"/>
                  <a:pt x="114300" y="427673"/>
                  <a:pt x="114300" y="438150"/>
                </a:cubicBezTo>
                <a:cubicBezTo>
                  <a:pt x="114300" y="448628"/>
                  <a:pt x="122873" y="457200"/>
                  <a:pt x="133350" y="457200"/>
                </a:cubicBezTo>
                <a:lnTo>
                  <a:pt x="266700" y="457200"/>
                </a:lnTo>
                <a:cubicBezTo>
                  <a:pt x="277178" y="457200"/>
                  <a:pt x="285750" y="448628"/>
                  <a:pt x="285750" y="438150"/>
                </a:cubicBezTo>
                <a:cubicBezTo>
                  <a:pt x="285750" y="427673"/>
                  <a:pt x="277178" y="419100"/>
                  <a:pt x="266700" y="419100"/>
                </a:cubicBezTo>
                <a:close/>
                <a:moveTo>
                  <a:pt x="495300" y="419100"/>
                </a:moveTo>
                <a:lnTo>
                  <a:pt x="352425" y="419100"/>
                </a:lnTo>
                <a:cubicBezTo>
                  <a:pt x="341948" y="419100"/>
                  <a:pt x="333375" y="427673"/>
                  <a:pt x="333375" y="438150"/>
                </a:cubicBezTo>
                <a:cubicBezTo>
                  <a:pt x="333375" y="448628"/>
                  <a:pt x="341948" y="457200"/>
                  <a:pt x="352425" y="457200"/>
                </a:cubicBezTo>
                <a:lnTo>
                  <a:pt x="495300" y="457200"/>
                </a:lnTo>
                <a:cubicBezTo>
                  <a:pt x="505778" y="457200"/>
                  <a:pt x="514350" y="448628"/>
                  <a:pt x="514350" y="438150"/>
                </a:cubicBezTo>
                <a:cubicBezTo>
                  <a:pt x="514350" y="427673"/>
                  <a:pt x="505778" y="419100"/>
                  <a:pt x="495300" y="419100"/>
                </a:cubicBezTo>
                <a:close/>
                <a:moveTo>
                  <a:pt x="704850" y="419100"/>
                </a:moveTo>
                <a:lnTo>
                  <a:pt x="571500" y="419100"/>
                </a:lnTo>
                <a:cubicBezTo>
                  <a:pt x="561023" y="419100"/>
                  <a:pt x="552450" y="427673"/>
                  <a:pt x="552450" y="438150"/>
                </a:cubicBezTo>
                <a:cubicBezTo>
                  <a:pt x="552450" y="448628"/>
                  <a:pt x="561023" y="457200"/>
                  <a:pt x="571500" y="457200"/>
                </a:cubicBezTo>
                <a:lnTo>
                  <a:pt x="704850" y="457200"/>
                </a:lnTo>
                <a:cubicBezTo>
                  <a:pt x="715328" y="457200"/>
                  <a:pt x="723900" y="448628"/>
                  <a:pt x="723900" y="438150"/>
                </a:cubicBezTo>
                <a:cubicBezTo>
                  <a:pt x="723900" y="427673"/>
                  <a:pt x="715328" y="419100"/>
                  <a:pt x="704850" y="419100"/>
                </a:cubicBezTo>
                <a:close/>
                <a:moveTo>
                  <a:pt x="266700" y="495300"/>
                </a:moveTo>
                <a:lnTo>
                  <a:pt x="133350" y="495300"/>
                </a:lnTo>
                <a:cubicBezTo>
                  <a:pt x="122873" y="495300"/>
                  <a:pt x="114300" y="503873"/>
                  <a:pt x="114300" y="514350"/>
                </a:cubicBezTo>
                <a:cubicBezTo>
                  <a:pt x="114300" y="524828"/>
                  <a:pt x="122873" y="533400"/>
                  <a:pt x="133350" y="533400"/>
                </a:cubicBezTo>
                <a:lnTo>
                  <a:pt x="266700" y="533400"/>
                </a:lnTo>
                <a:cubicBezTo>
                  <a:pt x="277178" y="533400"/>
                  <a:pt x="285750" y="524828"/>
                  <a:pt x="285750" y="514350"/>
                </a:cubicBezTo>
                <a:cubicBezTo>
                  <a:pt x="285750" y="503873"/>
                  <a:pt x="277178" y="495300"/>
                  <a:pt x="266700" y="495300"/>
                </a:cubicBezTo>
                <a:close/>
                <a:moveTo>
                  <a:pt x="495300" y="495300"/>
                </a:moveTo>
                <a:lnTo>
                  <a:pt x="352425" y="495300"/>
                </a:lnTo>
                <a:cubicBezTo>
                  <a:pt x="341948" y="495300"/>
                  <a:pt x="333375" y="503873"/>
                  <a:pt x="333375" y="514350"/>
                </a:cubicBezTo>
                <a:cubicBezTo>
                  <a:pt x="333375" y="524828"/>
                  <a:pt x="341948" y="533400"/>
                  <a:pt x="352425" y="533400"/>
                </a:cubicBezTo>
                <a:lnTo>
                  <a:pt x="495300" y="533400"/>
                </a:lnTo>
                <a:cubicBezTo>
                  <a:pt x="505778" y="533400"/>
                  <a:pt x="514350" y="524828"/>
                  <a:pt x="514350" y="514350"/>
                </a:cubicBezTo>
                <a:cubicBezTo>
                  <a:pt x="514350" y="503873"/>
                  <a:pt x="505778" y="495300"/>
                  <a:pt x="495300" y="495300"/>
                </a:cubicBezTo>
                <a:close/>
                <a:moveTo>
                  <a:pt x="704850" y="495300"/>
                </a:moveTo>
                <a:lnTo>
                  <a:pt x="571500" y="495300"/>
                </a:lnTo>
                <a:cubicBezTo>
                  <a:pt x="561023" y="495300"/>
                  <a:pt x="552450" y="503873"/>
                  <a:pt x="552450" y="514350"/>
                </a:cubicBezTo>
                <a:cubicBezTo>
                  <a:pt x="552450" y="524828"/>
                  <a:pt x="561023" y="533400"/>
                  <a:pt x="571500" y="533400"/>
                </a:cubicBezTo>
                <a:lnTo>
                  <a:pt x="704850" y="533400"/>
                </a:lnTo>
                <a:cubicBezTo>
                  <a:pt x="715328" y="533400"/>
                  <a:pt x="723900" y="524828"/>
                  <a:pt x="723900" y="514350"/>
                </a:cubicBezTo>
                <a:cubicBezTo>
                  <a:pt x="723900" y="503873"/>
                  <a:pt x="715328" y="495300"/>
                  <a:pt x="704850" y="495300"/>
                </a:cubicBezTo>
                <a:close/>
                <a:moveTo>
                  <a:pt x="266700" y="571500"/>
                </a:moveTo>
                <a:lnTo>
                  <a:pt x="133350" y="571500"/>
                </a:lnTo>
                <a:cubicBezTo>
                  <a:pt x="122873" y="571500"/>
                  <a:pt x="114300" y="580073"/>
                  <a:pt x="114300" y="590550"/>
                </a:cubicBezTo>
                <a:cubicBezTo>
                  <a:pt x="114300" y="601028"/>
                  <a:pt x="122873" y="609600"/>
                  <a:pt x="133350" y="609600"/>
                </a:cubicBezTo>
                <a:lnTo>
                  <a:pt x="266700" y="609600"/>
                </a:lnTo>
                <a:cubicBezTo>
                  <a:pt x="277178" y="609600"/>
                  <a:pt x="285750" y="601028"/>
                  <a:pt x="285750" y="590550"/>
                </a:cubicBezTo>
                <a:cubicBezTo>
                  <a:pt x="285750" y="580073"/>
                  <a:pt x="277178" y="571500"/>
                  <a:pt x="266700" y="571500"/>
                </a:cubicBezTo>
                <a:close/>
                <a:moveTo>
                  <a:pt x="495300" y="571500"/>
                </a:moveTo>
                <a:lnTo>
                  <a:pt x="352425" y="571500"/>
                </a:lnTo>
                <a:cubicBezTo>
                  <a:pt x="341948" y="571500"/>
                  <a:pt x="333375" y="580073"/>
                  <a:pt x="333375" y="590550"/>
                </a:cubicBezTo>
                <a:cubicBezTo>
                  <a:pt x="333375" y="601028"/>
                  <a:pt x="341948" y="609600"/>
                  <a:pt x="352425" y="609600"/>
                </a:cubicBezTo>
                <a:lnTo>
                  <a:pt x="495300" y="609600"/>
                </a:lnTo>
                <a:cubicBezTo>
                  <a:pt x="505778" y="609600"/>
                  <a:pt x="514350" y="601028"/>
                  <a:pt x="514350" y="590550"/>
                </a:cubicBezTo>
                <a:cubicBezTo>
                  <a:pt x="514350" y="580073"/>
                  <a:pt x="505778" y="571500"/>
                  <a:pt x="495300" y="571500"/>
                </a:cubicBezTo>
                <a:close/>
                <a:moveTo>
                  <a:pt x="704850" y="571500"/>
                </a:moveTo>
                <a:lnTo>
                  <a:pt x="571500" y="571500"/>
                </a:lnTo>
                <a:cubicBezTo>
                  <a:pt x="561023" y="571500"/>
                  <a:pt x="552450" y="580073"/>
                  <a:pt x="552450" y="590550"/>
                </a:cubicBezTo>
                <a:cubicBezTo>
                  <a:pt x="552450" y="601028"/>
                  <a:pt x="561023" y="609600"/>
                  <a:pt x="571500" y="609600"/>
                </a:cubicBezTo>
                <a:lnTo>
                  <a:pt x="704850" y="609600"/>
                </a:lnTo>
                <a:cubicBezTo>
                  <a:pt x="715328" y="609600"/>
                  <a:pt x="723900" y="601028"/>
                  <a:pt x="723900" y="590550"/>
                </a:cubicBezTo>
                <a:cubicBezTo>
                  <a:pt x="723900" y="580073"/>
                  <a:pt x="715328" y="571500"/>
                  <a:pt x="704850" y="571500"/>
                </a:cubicBezTo>
                <a:close/>
                <a:moveTo>
                  <a:pt x="266700" y="647700"/>
                </a:moveTo>
                <a:lnTo>
                  <a:pt x="133350" y="647700"/>
                </a:lnTo>
                <a:cubicBezTo>
                  <a:pt x="122873" y="647700"/>
                  <a:pt x="114300" y="656273"/>
                  <a:pt x="114300" y="666750"/>
                </a:cubicBezTo>
                <a:cubicBezTo>
                  <a:pt x="114300" y="677228"/>
                  <a:pt x="122873" y="685800"/>
                  <a:pt x="133350" y="685800"/>
                </a:cubicBezTo>
                <a:lnTo>
                  <a:pt x="266700" y="685800"/>
                </a:lnTo>
                <a:cubicBezTo>
                  <a:pt x="277178" y="685800"/>
                  <a:pt x="285750" y="677228"/>
                  <a:pt x="285750" y="666750"/>
                </a:cubicBezTo>
                <a:cubicBezTo>
                  <a:pt x="285750" y="656273"/>
                  <a:pt x="277178" y="647700"/>
                  <a:pt x="266700" y="647700"/>
                </a:cubicBezTo>
                <a:close/>
                <a:moveTo>
                  <a:pt x="495300" y="647700"/>
                </a:moveTo>
                <a:lnTo>
                  <a:pt x="352425" y="647700"/>
                </a:lnTo>
                <a:cubicBezTo>
                  <a:pt x="341948" y="647700"/>
                  <a:pt x="333375" y="656273"/>
                  <a:pt x="333375" y="666750"/>
                </a:cubicBezTo>
                <a:cubicBezTo>
                  <a:pt x="333375" y="677228"/>
                  <a:pt x="341948" y="685800"/>
                  <a:pt x="352425" y="685800"/>
                </a:cubicBezTo>
                <a:lnTo>
                  <a:pt x="495300" y="685800"/>
                </a:lnTo>
                <a:cubicBezTo>
                  <a:pt x="505778" y="685800"/>
                  <a:pt x="514350" y="677228"/>
                  <a:pt x="514350" y="666750"/>
                </a:cubicBezTo>
                <a:cubicBezTo>
                  <a:pt x="514350" y="656273"/>
                  <a:pt x="505778" y="647700"/>
                  <a:pt x="495300" y="647700"/>
                </a:cubicBezTo>
                <a:close/>
                <a:moveTo>
                  <a:pt x="704850" y="647700"/>
                </a:moveTo>
                <a:lnTo>
                  <a:pt x="571500" y="647700"/>
                </a:lnTo>
                <a:cubicBezTo>
                  <a:pt x="561023" y="647700"/>
                  <a:pt x="552450" y="656273"/>
                  <a:pt x="552450" y="666750"/>
                </a:cubicBezTo>
                <a:cubicBezTo>
                  <a:pt x="552450" y="677228"/>
                  <a:pt x="561023" y="685800"/>
                  <a:pt x="571500" y="685800"/>
                </a:cubicBezTo>
                <a:lnTo>
                  <a:pt x="704850" y="685800"/>
                </a:lnTo>
                <a:cubicBezTo>
                  <a:pt x="715328" y="685800"/>
                  <a:pt x="723900" y="677228"/>
                  <a:pt x="723900" y="666750"/>
                </a:cubicBezTo>
                <a:cubicBezTo>
                  <a:pt x="723900" y="656273"/>
                  <a:pt x="715328" y="647700"/>
                  <a:pt x="704850" y="64770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E48A61E5-9E58-4609-A053-C5AC9F0D6C49}"/>
              </a:ext>
            </a:extLst>
          </p:cNvPr>
          <p:cNvSpPr/>
          <p:nvPr/>
        </p:nvSpPr>
        <p:spPr>
          <a:xfrm>
            <a:off x="6455610" y="4490402"/>
            <a:ext cx="214106" cy="1092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F469531-65A6-418B-90CE-67771AA90926}"/>
              </a:ext>
            </a:extLst>
          </p:cNvPr>
          <p:cNvSpPr/>
          <p:nvPr/>
        </p:nvSpPr>
        <p:spPr>
          <a:xfrm>
            <a:off x="10148059" y="4442171"/>
            <a:ext cx="423846" cy="597238"/>
          </a:xfrm>
          <a:custGeom>
            <a:avLst/>
            <a:gdLst>
              <a:gd name="connsiteX0" fmla="*/ 610553 w 838200"/>
              <a:gd name="connsiteY0" fmla="*/ 0 h 1181100"/>
              <a:gd name="connsiteX1" fmla="*/ 85725 w 838200"/>
              <a:gd name="connsiteY1" fmla="*/ 0 h 1181100"/>
              <a:gd name="connsiteX2" fmla="*/ 0 w 838200"/>
              <a:gd name="connsiteY2" fmla="*/ 85725 h 1181100"/>
              <a:gd name="connsiteX3" fmla="*/ 0 w 838200"/>
              <a:gd name="connsiteY3" fmla="*/ 1095375 h 1181100"/>
              <a:gd name="connsiteX4" fmla="*/ 85725 w 838200"/>
              <a:gd name="connsiteY4" fmla="*/ 1181100 h 1181100"/>
              <a:gd name="connsiteX5" fmla="*/ 752475 w 838200"/>
              <a:gd name="connsiteY5" fmla="*/ 1181100 h 1181100"/>
              <a:gd name="connsiteX6" fmla="*/ 838200 w 838200"/>
              <a:gd name="connsiteY6" fmla="*/ 1095375 h 1181100"/>
              <a:gd name="connsiteX7" fmla="*/ 838200 w 838200"/>
              <a:gd name="connsiteY7" fmla="*/ 227648 h 1181100"/>
              <a:gd name="connsiteX8" fmla="*/ 610553 w 838200"/>
              <a:gd name="connsiteY8" fmla="*/ 0 h 1181100"/>
              <a:gd name="connsiteX9" fmla="*/ 609600 w 838200"/>
              <a:gd name="connsiteY9" fmla="*/ 53340 h 1181100"/>
              <a:gd name="connsiteX10" fmla="*/ 784860 w 838200"/>
              <a:gd name="connsiteY10" fmla="*/ 228600 h 1181100"/>
              <a:gd name="connsiteX11" fmla="*/ 657225 w 838200"/>
              <a:gd name="connsiteY11" fmla="*/ 228600 h 1181100"/>
              <a:gd name="connsiteX12" fmla="*/ 609600 w 838200"/>
              <a:gd name="connsiteY12" fmla="*/ 180975 h 1181100"/>
              <a:gd name="connsiteX13" fmla="*/ 609600 w 838200"/>
              <a:gd name="connsiteY13" fmla="*/ 53340 h 1181100"/>
              <a:gd name="connsiteX14" fmla="*/ 800100 w 838200"/>
              <a:gd name="connsiteY14" fmla="*/ 1095375 h 1181100"/>
              <a:gd name="connsiteX15" fmla="*/ 752475 w 838200"/>
              <a:gd name="connsiteY15" fmla="*/ 1143000 h 1181100"/>
              <a:gd name="connsiteX16" fmla="*/ 85725 w 838200"/>
              <a:gd name="connsiteY16" fmla="*/ 1143000 h 1181100"/>
              <a:gd name="connsiteX17" fmla="*/ 38100 w 838200"/>
              <a:gd name="connsiteY17" fmla="*/ 1095375 h 1181100"/>
              <a:gd name="connsiteX18" fmla="*/ 38100 w 838200"/>
              <a:gd name="connsiteY18" fmla="*/ 876300 h 1181100"/>
              <a:gd name="connsiteX19" fmla="*/ 800100 w 838200"/>
              <a:gd name="connsiteY19" fmla="*/ 876300 h 1181100"/>
              <a:gd name="connsiteX20" fmla="*/ 800100 w 838200"/>
              <a:gd name="connsiteY20" fmla="*/ 1095375 h 1181100"/>
              <a:gd name="connsiteX21" fmla="*/ 800100 w 838200"/>
              <a:gd name="connsiteY21" fmla="*/ 838200 h 1181100"/>
              <a:gd name="connsiteX22" fmla="*/ 38100 w 838200"/>
              <a:gd name="connsiteY22" fmla="*/ 838200 h 1181100"/>
              <a:gd name="connsiteX23" fmla="*/ 38100 w 838200"/>
              <a:gd name="connsiteY23" fmla="*/ 85725 h 1181100"/>
              <a:gd name="connsiteX24" fmla="*/ 85725 w 838200"/>
              <a:gd name="connsiteY24" fmla="*/ 38100 h 1181100"/>
              <a:gd name="connsiteX25" fmla="*/ 571500 w 838200"/>
              <a:gd name="connsiteY25" fmla="*/ 38100 h 1181100"/>
              <a:gd name="connsiteX26" fmla="*/ 571500 w 838200"/>
              <a:gd name="connsiteY26" fmla="*/ 180975 h 1181100"/>
              <a:gd name="connsiteX27" fmla="*/ 657225 w 838200"/>
              <a:gd name="connsiteY27" fmla="*/ 266700 h 1181100"/>
              <a:gd name="connsiteX28" fmla="*/ 800100 w 838200"/>
              <a:gd name="connsiteY28" fmla="*/ 266700 h 1181100"/>
              <a:gd name="connsiteX29" fmla="*/ 800100 w 838200"/>
              <a:gd name="connsiteY29" fmla="*/ 838200 h 1181100"/>
              <a:gd name="connsiteX30" fmla="*/ 137160 w 838200"/>
              <a:gd name="connsiteY30" fmla="*/ 1102043 h 1181100"/>
              <a:gd name="connsiteX31" fmla="*/ 137160 w 838200"/>
              <a:gd name="connsiteY31" fmla="*/ 1102043 h 1181100"/>
              <a:gd name="connsiteX32" fmla="*/ 162877 w 838200"/>
              <a:gd name="connsiteY32" fmla="*/ 1095375 h 1181100"/>
              <a:gd name="connsiteX33" fmla="*/ 190500 w 838200"/>
              <a:gd name="connsiteY33" fmla="*/ 1047750 h 1181100"/>
              <a:gd name="connsiteX34" fmla="*/ 218123 w 838200"/>
              <a:gd name="connsiteY34" fmla="*/ 1095375 h 1181100"/>
              <a:gd name="connsiteX35" fmla="*/ 243840 w 838200"/>
              <a:gd name="connsiteY35" fmla="*/ 1102043 h 1181100"/>
              <a:gd name="connsiteX36" fmla="*/ 250508 w 838200"/>
              <a:gd name="connsiteY36" fmla="*/ 1076325 h 1181100"/>
              <a:gd name="connsiteX37" fmla="*/ 212408 w 838200"/>
              <a:gd name="connsiteY37" fmla="*/ 1009650 h 1181100"/>
              <a:gd name="connsiteX38" fmla="*/ 250508 w 838200"/>
              <a:gd name="connsiteY38" fmla="*/ 942975 h 1181100"/>
              <a:gd name="connsiteX39" fmla="*/ 243840 w 838200"/>
              <a:gd name="connsiteY39" fmla="*/ 917258 h 1181100"/>
              <a:gd name="connsiteX40" fmla="*/ 218123 w 838200"/>
              <a:gd name="connsiteY40" fmla="*/ 923925 h 1181100"/>
              <a:gd name="connsiteX41" fmla="*/ 190500 w 838200"/>
              <a:gd name="connsiteY41" fmla="*/ 971550 h 1181100"/>
              <a:gd name="connsiteX42" fmla="*/ 162877 w 838200"/>
              <a:gd name="connsiteY42" fmla="*/ 923925 h 1181100"/>
              <a:gd name="connsiteX43" fmla="*/ 137160 w 838200"/>
              <a:gd name="connsiteY43" fmla="*/ 917258 h 1181100"/>
              <a:gd name="connsiteX44" fmla="*/ 137160 w 838200"/>
              <a:gd name="connsiteY44" fmla="*/ 917258 h 1181100"/>
              <a:gd name="connsiteX45" fmla="*/ 130493 w 838200"/>
              <a:gd name="connsiteY45" fmla="*/ 942975 h 1181100"/>
              <a:gd name="connsiteX46" fmla="*/ 168593 w 838200"/>
              <a:gd name="connsiteY46" fmla="*/ 1009650 h 1181100"/>
              <a:gd name="connsiteX47" fmla="*/ 130493 w 838200"/>
              <a:gd name="connsiteY47" fmla="*/ 1076325 h 1181100"/>
              <a:gd name="connsiteX48" fmla="*/ 137160 w 838200"/>
              <a:gd name="connsiteY48" fmla="*/ 1102043 h 1181100"/>
              <a:gd name="connsiteX49" fmla="*/ 628650 w 838200"/>
              <a:gd name="connsiteY49" fmla="*/ 1028700 h 1181100"/>
              <a:gd name="connsiteX50" fmla="*/ 657225 w 838200"/>
              <a:gd name="connsiteY50" fmla="*/ 1028700 h 1181100"/>
              <a:gd name="connsiteX51" fmla="*/ 676275 w 838200"/>
              <a:gd name="connsiteY51" fmla="*/ 1047750 h 1181100"/>
              <a:gd name="connsiteX52" fmla="*/ 657225 w 838200"/>
              <a:gd name="connsiteY52" fmla="*/ 1066800 h 1181100"/>
              <a:gd name="connsiteX53" fmla="*/ 591503 w 838200"/>
              <a:gd name="connsiteY53" fmla="*/ 1066800 h 1181100"/>
              <a:gd name="connsiteX54" fmla="*/ 571500 w 838200"/>
              <a:gd name="connsiteY54" fmla="*/ 1082993 h 1181100"/>
              <a:gd name="connsiteX55" fmla="*/ 590550 w 838200"/>
              <a:gd name="connsiteY55" fmla="*/ 1104900 h 1181100"/>
              <a:gd name="connsiteX56" fmla="*/ 657225 w 838200"/>
              <a:gd name="connsiteY56" fmla="*/ 1104900 h 1181100"/>
              <a:gd name="connsiteX57" fmla="*/ 714375 w 838200"/>
              <a:gd name="connsiteY57" fmla="*/ 1047750 h 1181100"/>
              <a:gd name="connsiteX58" fmla="*/ 657225 w 838200"/>
              <a:gd name="connsiteY58" fmla="*/ 990600 h 1181100"/>
              <a:gd name="connsiteX59" fmla="*/ 628650 w 838200"/>
              <a:gd name="connsiteY59" fmla="*/ 990600 h 1181100"/>
              <a:gd name="connsiteX60" fmla="*/ 609600 w 838200"/>
              <a:gd name="connsiteY60" fmla="*/ 971550 h 1181100"/>
              <a:gd name="connsiteX61" fmla="*/ 628650 w 838200"/>
              <a:gd name="connsiteY61" fmla="*/ 952500 h 1181100"/>
              <a:gd name="connsiteX62" fmla="*/ 694373 w 838200"/>
              <a:gd name="connsiteY62" fmla="*/ 952500 h 1181100"/>
              <a:gd name="connsiteX63" fmla="*/ 714375 w 838200"/>
              <a:gd name="connsiteY63" fmla="*/ 936308 h 1181100"/>
              <a:gd name="connsiteX64" fmla="*/ 695325 w 838200"/>
              <a:gd name="connsiteY64" fmla="*/ 914400 h 1181100"/>
              <a:gd name="connsiteX65" fmla="*/ 628650 w 838200"/>
              <a:gd name="connsiteY65" fmla="*/ 914400 h 1181100"/>
              <a:gd name="connsiteX66" fmla="*/ 571500 w 838200"/>
              <a:gd name="connsiteY66" fmla="*/ 971550 h 1181100"/>
              <a:gd name="connsiteX67" fmla="*/ 628650 w 838200"/>
              <a:gd name="connsiteY67" fmla="*/ 1028700 h 1181100"/>
              <a:gd name="connsiteX68" fmla="*/ 381000 w 838200"/>
              <a:gd name="connsiteY68" fmla="*/ 1104900 h 1181100"/>
              <a:gd name="connsiteX69" fmla="*/ 457200 w 838200"/>
              <a:gd name="connsiteY69" fmla="*/ 1104900 h 1181100"/>
              <a:gd name="connsiteX70" fmla="*/ 476250 w 838200"/>
              <a:gd name="connsiteY70" fmla="*/ 1085850 h 1181100"/>
              <a:gd name="connsiteX71" fmla="*/ 457200 w 838200"/>
              <a:gd name="connsiteY71" fmla="*/ 1066800 h 1181100"/>
              <a:gd name="connsiteX72" fmla="*/ 400050 w 838200"/>
              <a:gd name="connsiteY72" fmla="*/ 1066800 h 1181100"/>
              <a:gd name="connsiteX73" fmla="*/ 400050 w 838200"/>
              <a:gd name="connsiteY73" fmla="*/ 933450 h 1181100"/>
              <a:gd name="connsiteX74" fmla="*/ 381000 w 838200"/>
              <a:gd name="connsiteY74" fmla="*/ 914400 h 1181100"/>
              <a:gd name="connsiteX75" fmla="*/ 361950 w 838200"/>
              <a:gd name="connsiteY75" fmla="*/ 933450 h 1181100"/>
              <a:gd name="connsiteX76" fmla="*/ 361950 w 838200"/>
              <a:gd name="connsiteY76" fmla="*/ 1085850 h 1181100"/>
              <a:gd name="connsiteX77" fmla="*/ 381000 w 838200"/>
              <a:gd name="connsiteY77" fmla="*/ 1104900 h 1181100"/>
              <a:gd name="connsiteX78" fmla="*/ 266700 w 838200"/>
              <a:gd name="connsiteY78" fmla="*/ 342900 h 1181100"/>
              <a:gd name="connsiteX79" fmla="*/ 133350 w 838200"/>
              <a:gd name="connsiteY79" fmla="*/ 342900 h 1181100"/>
              <a:gd name="connsiteX80" fmla="*/ 114300 w 838200"/>
              <a:gd name="connsiteY80" fmla="*/ 361950 h 1181100"/>
              <a:gd name="connsiteX81" fmla="*/ 133350 w 838200"/>
              <a:gd name="connsiteY81" fmla="*/ 381000 h 1181100"/>
              <a:gd name="connsiteX82" fmla="*/ 266700 w 838200"/>
              <a:gd name="connsiteY82" fmla="*/ 381000 h 1181100"/>
              <a:gd name="connsiteX83" fmla="*/ 285750 w 838200"/>
              <a:gd name="connsiteY83" fmla="*/ 361950 h 1181100"/>
              <a:gd name="connsiteX84" fmla="*/ 266700 w 838200"/>
              <a:gd name="connsiteY84" fmla="*/ 342900 h 1181100"/>
              <a:gd name="connsiteX85" fmla="*/ 495300 w 838200"/>
              <a:gd name="connsiteY85" fmla="*/ 342900 h 1181100"/>
              <a:gd name="connsiteX86" fmla="*/ 352425 w 838200"/>
              <a:gd name="connsiteY86" fmla="*/ 342900 h 1181100"/>
              <a:gd name="connsiteX87" fmla="*/ 333375 w 838200"/>
              <a:gd name="connsiteY87" fmla="*/ 361950 h 1181100"/>
              <a:gd name="connsiteX88" fmla="*/ 352425 w 838200"/>
              <a:gd name="connsiteY88" fmla="*/ 381000 h 1181100"/>
              <a:gd name="connsiteX89" fmla="*/ 495300 w 838200"/>
              <a:gd name="connsiteY89" fmla="*/ 381000 h 1181100"/>
              <a:gd name="connsiteX90" fmla="*/ 514350 w 838200"/>
              <a:gd name="connsiteY90" fmla="*/ 361950 h 1181100"/>
              <a:gd name="connsiteX91" fmla="*/ 495300 w 838200"/>
              <a:gd name="connsiteY91" fmla="*/ 342900 h 1181100"/>
              <a:gd name="connsiteX92" fmla="*/ 552450 w 838200"/>
              <a:gd name="connsiteY92" fmla="*/ 361950 h 1181100"/>
              <a:gd name="connsiteX93" fmla="*/ 571500 w 838200"/>
              <a:gd name="connsiteY93" fmla="*/ 381000 h 1181100"/>
              <a:gd name="connsiteX94" fmla="*/ 704850 w 838200"/>
              <a:gd name="connsiteY94" fmla="*/ 381000 h 1181100"/>
              <a:gd name="connsiteX95" fmla="*/ 723900 w 838200"/>
              <a:gd name="connsiteY95" fmla="*/ 361950 h 1181100"/>
              <a:gd name="connsiteX96" fmla="*/ 704850 w 838200"/>
              <a:gd name="connsiteY96" fmla="*/ 342900 h 1181100"/>
              <a:gd name="connsiteX97" fmla="*/ 571500 w 838200"/>
              <a:gd name="connsiteY97" fmla="*/ 342900 h 1181100"/>
              <a:gd name="connsiteX98" fmla="*/ 552450 w 838200"/>
              <a:gd name="connsiteY98" fmla="*/ 361950 h 1181100"/>
              <a:gd name="connsiteX99" fmla="*/ 266700 w 838200"/>
              <a:gd name="connsiteY99" fmla="*/ 419100 h 1181100"/>
              <a:gd name="connsiteX100" fmla="*/ 133350 w 838200"/>
              <a:gd name="connsiteY100" fmla="*/ 419100 h 1181100"/>
              <a:gd name="connsiteX101" fmla="*/ 114300 w 838200"/>
              <a:gd name="connsiteY101" fmla="*/ 438150 h 1181100"/>
              <a:gd name="connsiteX102" fmla="*/ 133350 w 838200"/>
              <a:gd name="connsiteY102" fmla="*/ 457200 h 1181100"/>
              <a:gd name="connsiteX103" fmla="*/ 266700 w 838200"/>
              <a:gd name="connsiteY103" fmla="*/ 457200 h 1181100"/>
              <a:gd name="connsiteX104" fmla="*/ 285750 w 838200"/>
              <a:gd name="connsiteY104" fmla="*/ 438150 h 1181100"/>
              <a:gd name="connsiteX105" fmla="*/ 266700 w 838200"/>
              <a:gd name="connsiteY105" fmla="*/ 419100 h 1181100"/>
              <a:gd name="connsiteX106" fmla="*/ 495300 w 838200"/>
              <a:gd name="connsiteY106" fmla="*/ 419100 h 1181100"/>
              <a:gd name="connsiteX107" fmla="*/ 352425 w 838200"/>
              <a:gd name="connsiteY107" fmla="*/ 419100 h 1181100"/>
              <a:gd name="connsiteX108" fmla="*/ 333375 w 838200"/>
              <a:gd name="connsiteY108" fmla="*/ 438150 h 1181100"/>
              <a:gd name="connsiteX109" fmla="*/ 352425 w 838200"/>
              <a:gd name="connsiteY109" fmla="*/ 457200 h 1181100"/>
              <a:gd name="connsiteX110" fmla="*/ 495300 w 838200"/>
              <a:gd name="connsiteY110" fmla="*/ 457200 h 1181100"/>
              <a:gd name="connsiteX111" fmla="*/ 514350 w 838200"/>
              <a:gd name="connsiteY111" fmla="*/ 438150 h 1181100"/>
              <a:gd name="connsiteX112" fmla="*/ 495300 w 838200"/>
              <a:gd name="connsiteY112" fmla="*/ 419100 h 1181100"/>
              <a:gd name="connsiteX113" fmla="*/ 704850 w 838200"/>
              <a:gd name="connsiteY113" fmla="*/ 419100 h 1181100"/>
              <a:gd name="connsiteX114" fmla="*/ 571500 w 838200"/>
              <a:gd name="connsiteY114" fmla="*/ 419100 h 1181100"/>
              <a:gd name="connsiteX115" fmla="*/ 552450 w 838200"/>
              <a:gd name="connsiteY115" fmla="*/ 438150 h 1181100"/>
              <a:gd name="connsiteX116" fmla="*/ 571500 w 838200"/>
              <a:gd name="connsiteY116" fmla="*/ 457200 h 1181100"/>
              <a:gd name="connsiteX117" fmla="*/ 704850 w 838200"/>
              <a:gd name="connsiteY117" fmla="*/ 457200 h 1181100"/>
              <a:gd name="connsiteX118" fmla="*/ 723900 w 838200"/>
              <a:gd name="connsiteY118" fmla="*/ 438150 h 1181100"/>
              <a:gd name="connsiteX119" fmla="*/ 704850 w 838200"/>
              <a:gd name="connsiteY119" fmla="*/ 419100 h 1181100"/>
              <a:gd name="connsiteX120" fmla="*/ 266700 w 838200"/>
              <a:gd name="connsiteY120" fmla="*/ 495300 h 1181100"/>
              <a:gd name="connsiteX121" fmla="*/ 133350 w 838200"/>
              <a:gd name="connsiteY121" fmla="*/ 495300 h 1181100"/>
              <a:gd name="connsiteX122" fmla="*/ 114300 w 838200"/>
              <a:gd name="connsiteY122" fmla="*/ 514350 h 1181100"/>
              <a:gd name="connsiteX123" fmla="*/ 133350 w 838200"/>
              <a:gd name="connsiteY123" fmla="*/ 533400 h 1181100"/>
              <a:gd name="connsiteX124" fmla="*/ 266700 w 838200"/>
              <a:gd name="connsiteY124" fmla="*/ 533400 h 1181100"/>
              <a:gd name="connsiteX125" fmla="*/ 285750 w 838200"/>
              <a:gd name="connsiteY125" fmla="*/ 514350 h 1181100"/>
              <a:gd name="connsiteX126" fmla="*/ 266700 w 838200"/>
              <a:gd name="connsiteY126" fmla="*/ 495300 h 1181100"/>
              <a:gd name="connsiteX127" fmla="*/ 495300 w 838200"/>
              <a:gd name="connsiteY127" fmla="*/ 495300 h 1181100"/>
              <a:gd name="connsiteX128" fmla="*/ 352425 w 838200"/>
              <a:gd name="connsiteY128" fmla="*/ 495300 h 1181100"/>
              <a:gd name="connsiteX129" fmla="*/ 333375 w 838200"/>
              <a:gd name="connsiteY129" fmla="*/ 514350 h 1181100"/>
              <a:gd name="connsiteX130" fmla="*/ 352425 w 838200"/>
              <a:gd name="connsiteY130" fmla="*/ 533400 h 1181100"/>
              <a:gd name="connsiteX131" fmla="*/ 495300 w 838200"/>
              <a:gd name="connsiteY131" fmla="*/ 533400 h 1181100"/>
              <a:gd name="connsiteX132" fmla="*/ 514350 w 838200"/>
              <a:gd name="connsiteY132" fmla="*/ 514350 h 1181100"/>
              <a:gd name="connsiteX133" fmla="*/ 495300 w 838200"/>
              <a:gd name="connsiteY133" fmla="*/ 495300 h 1181100"/>
              <a:gd name="connsiteX134" fmla="*/ 704850 w 838200"/>
              <a:gd name="connsiteY134" fmla="*/ 495300 h 1181100"/>
              <a:gd name="connsiteX135" fmla="*/ 571500 w 838200"/>
              <a:gd name="connsiteY135" fmla="*/ 495300 h 1181100"/>
              <a:gd name="connsiteX136" fmla="*/ 552450 w 838200"/>
              <a:gd name="connsiteY136" fmla="*/ 514350 h 1181100"/>
              <a:gd name="connsiteX137" fmla="*/ 571500 w 838200"/>
              <a:gd name="connsiteY137" fmla="*/ 533400 h 1181100"/>
              <a:gd name="connsiteX138" fmla="*/ 704850 w 838200"/>
              <a:gd name="connsiteY138" fmla="*/ 533400 h 1181100"/>
              <a:gd name="connsiteX139" fmla="*/ 723900 w 838200"/>
              <a:gd name="connsiteY139" fmla="*/ 514350 h 1181100"/>
              <a:gd name="connsiteX140" fmla="*/ 704850 w 838200"/>
              <a:gd name="connsiteY140" fmla="*/ 495300 h 1181100"/>
              <a:gd name="connsiteX141" fmla="*/ 266700 w 838200"/>
              <a:gd name="connsiteY141" fmla="*/ 571500 h 1181100"/>
              <a:gd name="connsiteX142" fmla="*/ 133350 w 838200"/>
              <a:gd name="connsiteY142" fmla="*/ 571500 h 1181100"/>
              <a:gd name="connsiteX143" fmla="*/ 114300 w 838200"/>
              <a:gd name="connsiteY143" fmla="*/ 590550 h 1181100"/>
              <a:gd name="connsiteX144" fmla="*/ 133350 w 838200"/>
              <a:gd name="connsiteY144" fmla="*/ 609600 h 1181100"/>
              <a:gd name="connsiteX145" fmla="*/ 266700 w 838200"/>
              <a:gd name="connsiteY145" fmla="*/ 609600 h 1181100"/>
              <a:gd name="connsiteX146" fmla="*/ 285750 w 838200"/>
              <a:gd name="connsiteY146" fmla="*/ 590550 h 1181100"/>
              <a:gd name="connsiteX147" fmla="*/ 266700 w 838200"/>
              <a:gd name="connsiteY147" fmla="*/ 571500 h 1181100"/>
              <a:gd name="connsiteX148" fmla="*/ 495300 w 838200"/>
              <a:gd name="connsiteY148" fmla="*/ 571500 h 1181100"/>
              <a:gd name="connsiteX149" fmla="*/ 352425 w 838200"/>
              <a:gd name="connsiteY149" fmla="*/ 571500 h 1181100"/>
              <a:gd name="connsiteX150" fmla="*/ 333375 w 838200"/>
              <a:gd name="connsiteY150" fmla="*/ 590550 h 1181100"/>
              <a:gd name="connsiteX151" fmla="*/ 352425 w 838200"/>
              <a:gd name="connsiteY151" fmla="*/ 609600 h 1181100"/>
              <a:gd name="connsiteX152" fmla="*/ 495300 w 838200"/>
              <a:gd name="connsiteY152" fmla="*/ 609600 h 1181100"/>
              <a:gd name="connsiteX153" fmla="*/ 514350 w 838200"/>
              <a:gd name="connsiteY153" fmla="*/ 590550 h 1181100"/>
              <a:gd name="connsiteX154" fmla="*/ 495300 w 838200"/>
              <a:gd name="connsiteY154" fmla="*/ 571500 h 1181100"/>
              <a:gd name="connsiteX155" fmla="*/ 704850 w 838200"/>
              <a:gd name="connsiteY155" fmla="*/ 571500 h 1181100"/>
              <a:gd name="connsiteX156" fmla="*/ 571500 w 838200"/>
              <a:gd name="connsiteY156" fmla="*/ 571500 h 1181100"/>
              <a:gd name="connsiteX157" fmla="*/ 552450 w 838200"/>
              <a:gd name="connsiteY157" fmla="*/ 590550 h 1181100"/>
              <a:gd name="connsiteX158" fmla="*/ 571500 w 838200"/>
              <a:gd name="connsiteY158" fmla="*/ 609600 h 1181100"/>
              <a:gd name="connsiteX159" fmla="*/ 704850 w 838200"/>
              <a:gd name="connsiteY159" fmla="*/ 609600 h 1181100"/>
              <a:gd name="connsiteX160" fmla="*/ 723900 w 838200"/>
              <a:gd name="connsiteY160" fmla="*/ 590550 h 1181100"/>
              <a:gd name="connsiteX161" fmla="*/ 704850 w 838200"/>
              <a:gd name="connsiteY161" fmla="*/ 571500 h 1181100"/>
              <a:gd name="connsiteX162" fmla="*/ 266700 w 838200"/>
              <a:gd name="connsiteY162" fmla="*/ 647700 h 1181100"/>
              <a:gd name="connsiteX163" fmla="*/ 133350 w 838200"/>
              <a:gd name="connsiteY163" fmla="*/ 647700 h 1181100"/>
              <a:gd name="connsiteX164" fmla="*/ 114300 w 838200"/>
              <a:gd name="connsiteY164" fmla="*/ 666750 h 1181100"/>
              <a:gd name="connsiteX165" fmla="*/ 133350 w 838200"/>
              <a:gd name="connsiteY165" fmla="*/ 685800 h 1181100"/>
              <a:gd name="connsiteX166" fmla="*/ 266700 w 838200"/>
              <a:gd name="connsiteY166" fmla="*/ 685800 h 1181100"/>
              <a:gd name="connsiteX167" fmla="*/ 285750 w 838200"/>
              <a:gd name="connsiteY167" fmla="*/ 666750 h 1181100"/>
              <a:gd name="connsiteX168" fmla="*/ 266700 w 838200"/>
              <a:gd name="connsiteY168" fmla="*/ 647700 h 1181100"/>
              <a:gd name="connsiteX169" fmla="*/ 495300 w 838200"/>
              <a:gd name="connsiteY169" fmla="*/ 647700 h 1181100"/>
              <a:gd name="connsiteX170" fmla="*/ 352425 w 838200"/>
              <a:gd name="connsiteY170" fmla="*/ 647700 h 1181100"/>
              <a:gd name="connsiteX171" fmla="*/ 333375 w 838200"/>
              <a:gd name="connsiteY171" fmla="*/ 666750 h 1181100"/>
              <a:gd name="connsiteX172" fmla="*/ 352425 w 838200"/>
              <a:gd name="connsiteY172" fmla="*/ 685800 h 1181100"/>
              <a:gd name="connsiteX173" fmla="*/ 495300 w 838200"/>
              <a:gd name="connsiteY173" fmla="*/ 685800 h 1181100"/>
              <a:gd name="connsiteX174" fmla="*/ 514350 w 838200"/>
              <a:gd name="connsiteY174" fmla="*/ 666750 h 1181100"/>
              <a:gd name="connsiteX175" fmla="*/ 495300 w 838200"/>
              <a:gd name="connsiteY175" fmla="*/ 647700 h 1181100"/>
              <a:gd name="connsiteX176" fmla="*/ 704850 w 838200"/>
              <a:gd name="connsiteY176" fmla="*/ 647700 h 1181100"/>
              <a:gd name="connsiteX177" fmla="*/ 571500 w 838200"/>
              <a:gd name="connsiteY177" fmla="*/ 647700 h 1181100"/>
              <a:gd name="connsiteX178" fmla="*/ 552450 w 838200"/>
              <a:gd name="connsiteY178" fmla="*/ 666750 h 1181100"/>
              <a:gd name="connsiteX179" fmla="*/ 571500 w 838200"/>
              <a:gd name="connsiteY179" fmla="*/ 685800 h 1181100"/>
              <a:gd name="connsiteX180" fmla="*/ 704850 w 838200"/>
              <a:gd name="connsiteY180" fmla="*/ 685800 h 1181100"/>
              <a:gd name="connsiteX181" fmla="*/ 723900 w 838200"/>
              <a:gd name="connsiteY181" fmla="*/ 666750 h 1181100"/>
              <a:gd name="connsiteX182" fmla="*/ 704850 w 838200"/>
              <a:gd name="connsiteY182" fmla="*/ 6477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838200" h="1181100">
                <a:moveTo>
                  <a:pt x="610553" y="0"/>
                </a:moveTo>
                <a:lnTo>
                  <a:pt x="85725" y="0"/>
                </a:lnTo>
                <a:cubicBezTo>
                  <a:pt x="38100" y="0"/>
                  <a:pt x="0" y="38100"/>
                  <a:pt x="0" y="85725"/>
                </a:cubicBezTo>
                <a:lnTo>
                  <a:pt x="0" y="1095375"/>
                </a:lnTo>
                <a:cubicBezTo>
                  <a:pt x="0" y="1143000"/>
                  <a:pt x="38100" y="1181100"/>
                  <a:pt x="85725" y="1181100"/>
                </a:cubicBezTo>
                <a:lnTo>
                  <a:pt x="752475" y="1181100"/>
                </a:lnTo>
                <a:cubicBezTo>
                  <a:pt x="800100" y="1181100"/>
                  <a:pt x="838200" y="1143000"/>
                  <a:pt x="838200" y="1095375"/>
                </a:cubicBezTo>
                <a:lnTo>
                  <a:pt x="838200" y="227648"/>
                </a:lnTo>
                <a:lnTo>
                  <a:pt x="610553" y="0"/>
                </a:lnTo>
                <a:close/>
                <a:moveTo>
                  <a:pt x="609600" y="53340"/>
                </a:moveTo>
                <a:lnTo>
                  <a:pt x="784860" y="228600"/>
                </a:lnTo>
                <a:lnTo>
                  <a:pt x="657225" y="228600"/>
                </a:lnTo>
                <a:cubicBezTo>
                  <a:pt x="630555" y="228600"/>
                  <a:pt x="609600" y="207645"/>
                  <a:pt x="609600" y="180975"/>
                </a:cubicBezTo>
                <a:lnTo>
                  <a:pt x="609600" y="53340"/>
                </a:lnTo>
                <a:close/>
                <a:moveTo>
                  <a:pt x="800100" y="1095375"/>
                </a:moveTo>
                <a:cubicBezTo>
                  <a:pt x="800100" y="1122045"/>
                  <a:pt x="779145" y="1143000"/>
                  <a:pt x="752475" y="1143000"/>
                </a:cubicBezTo>
                <a:lnTo>
                  <a:pt x="85725" y="1143000"/>
                </a:lnTo>
                <a:cubicBezTo>
                  <a:pt x="59055" y="1143000"/>
                  <a:pt x="38100" y="1122045"/>
                  <a:pt x="38100" y="1095375"/>
                </a:cubicBezTo>
                <a:lnTo>
                  <a:pt x="38100" y="876300"/>
                </a:lnTo>
                <a:lnTo>
                  <a:pt x="800100" y="876300"/>
                </a:lnTo>
                <a:lnTo>
                  <a:pt x="800100" y="1095375"/>
                </a:lnTo>
                <a:close/>
                <a:moveTo>
                  <a:pt x="800100" y="838200"/>
                </a:moveTo>
                <a:lnTo>
                  <a:pt x="38100" y="838200"/>
                </a:lnTo>
                <a:lnTo>
                  <a:pt x="38100" y="85725"/>
                </a:lnTo>
                <a:cubicBezTo>
                  <a:pt x="38100" y="59055"/>
                  <a:pt x="59055" y="38100"/>
                  <a:pt x="85725" y="38100"/>
                </a:cubicBezTo>
                <a:lnTo>
                  <a:pt x="571500" y="38100"/>
                </a:lnTo>
                <a:lnTo>
                  <a:pt x="571500" y="180975"/>
                </a:lnTo>
                <a:cubicBezTo>
                  <a:pt x="571500" y="228600"/>
                  <a:pt x="609600" y="266700"/>
                  <a:pt x="657225" y="266700"/>
                </a:cubicBezTo>
                <a:lnTo>
                  <a:pt x="800100" y="266700"/>
                </a:lnTo>
                <a:lnTo>
                  <a:pt x="800100" y="838200"/>
                </a:lnTo>
                <a:close/>
                <a:moveTo>
                  <a:pt x="137160" y="1102043"/>
                </a:moveTo>
                <a:lnTo>
                  <a:pt x="137160" y="1102043"/>
                </a:lnTo>
                <a:cubicBezTo>
                  <a:pt x="146685" y="1107758"/>
                  <a:pt x="158115" y="1103948"/>
                  <a:pt x="162877" y="1095375"/>
                </a:cubicBezTo>
                <a:lnTo>
                  <a:pt x="190500" y="1047750"/>
                </a:lnTo>
                <a:lnTo>
                  <a:pt x="218123" y="1095375"/>
                </a:lnTo>
                <a:cubicBezTo>
                  <a:pt x="223838" y="1104900"/>
                  <a:pt x="235268" y="1107758"/>
                  <a:pt x="243840" y="1102043"/>
                </a:cubicBezTo>
                <a:cubicBezTo>
                  <a:pt x="253365" y="1096328"/>
                  <a:pt x="256223" y="1084898"/>
                  <a:pt x="250508" y="1076325"/>
                </a:cubicBezTo>
                <a:lnTo>
                  <a:pt x="212408" y="1009650"/>
                </a:lnTo>
                <a:lnTo>
                  <a:pt x="250508" y="942975"/>
                </a:lnTo>
                <a:cubicBezTo>
                  <a:pt x="256223" y="933450"/>
                  <a:pt x="252413" y="922020"/>
                  <a:pt x="243840" y="917258"/>
                </a:cubicBezTo>
                <a:cubicBezTo>
                  <a:pt x="234315" y="911543"/>
                  <a:pt x="222885" y="915353"/>
                  <a:pt x="218123" y="923925"/>
                </a:cubicBezTo>
                <a:lnTo>
                  <a:pt x="190500" y="971550"/>
                </a:lnTo>
                <a:lnTo>
                  <a:pt x="162877" y="923925"/>
                </a:lnTo>
                <a:cubicBezTo>
                  <a:pt x="157163" y="914400"/>
                  <a:pt x="145733" y="911543"/>
                  <a:pt x="137160" y="917258"/>
                </a:cubicBezTo>
                <a:lnTo>
                  <a:pt x="137160" y="917258"/>
                </a:lnTo>
                <a:cubicBezTo>
                  <a:pt x="127635" y="922973"/>
                  <a:pt x="124777" y="934403"/>
                  <a:pt x="130493" y="942975"/>
                </a:cubicBezTo>
                <a:lnTo>
                  <a:pt x="168593" y="1009650"/>
                </a:lnTo>
                <a:lnTo>
                  <a:pt x="130493" y="1076325"/>
                </a:lnTo>
                <a:cubicBezTo>
                  <a:pt x="124777" y="1085850"/>
                  <a:pt x="127635" y="1097280"/>
                  <a:pt x="137160" y="1102043"/>
                </a:cubicBezTo>
                <a:close/>
                <a:moveTo>
                  <a:pt x="628650" y="1028700"/>
                </a:moveTo>
                <a:lnTo>
                  <a:pt x="657225" y="1028700"/>
                </a:lnTo>
                <a:cubicBezTo>
                  <a:pt x="667703" y="1028700"/>
                  <a:pt x="676275" y="1037273"/>
                  <a:pt x="676275" y="1047750"/>
                </a:cubicBezTo>
                <a:cubicBezTo>
                  <a:pt x="676275" y="1058228"/>
                  <a:pt x="667703" y="1066800"/>
                  <a:pt x="657225" y="1066800"/>
                </a:cubicBezTo>
                <a:lnTo>
                  <a:pt x="591503" y="1066800"/>
                </a:lnTo>
                <a:cubicBezTo>
                  <a:pt x="581978" y="1066800"/>
                  <a:pt x="573405" y="1073468"/>
                  <a:pt x="571500" y="1082993"/>
                </a:cubicBezTo>
                <a:cubicBezTo>
                  <a:pt x="569595" y="1095375"/>
                  <a:pt x="579120" y="1104900"/>
                  <a:pt x="590550" y="1104900"/>
                </a:cubicBezTo>
                <a:lnTo>
                  <a:pt x="657225" y="1104900"/>
                </a:lnTo>
                <a:cubicBezTo>
                  <a:pt x="688658" y="1104900"/>
                  <a:pt x="714375" y="1079183"/>
                  <a:pt x="714375" y="1047750"/>
                </a:cubicBezTo>
                <a:cubicBezTo>
                  <a:pt x="714375" y="1016318"/>
                  <a:pt x="688658" y="990600"/>
                  <a:pt x="657225" y="990600"/>
                </a:cubicBezTo>
                <a:lnTo>
                  <a:pt x="628650" y="990600"/>
                </a:lnTo>
                <a:cubicBezTo>
                  <a:pt x="618173" y="990600"/>
                  <a:pt x="609600" y="982028"/>
                  <a:pt x="609600" y="971550"/>
                </a:cubicBezTo>
                <a:cubicBezTo>
                  <a:pt x="609600" y="961073"/>
                  <a:pt x="618173" y="952500"/>
                  <a:pt x="628650" y="952500"/>
                </a:cubicBezTo>
                <a:lnTo>
                  <a:pt x="694373" y="952500"/>
                </a:lnTo>
                <a:cubicBezTo>
                  <a:pt x="703898" y="952500"/>
                  <a:pt x="712470" y="945833"/>
                  <a:pt x="714375" y="936308"/>
                </a:cubicBezTo>
                <a:cubicBezTo>
                  <a:pt x="716280" y="923925"/>
                  <a:pt x="706755" y="914400"/>
                  <a:pt x="695325" y="914400"/>
                </a:cubicBezTo>
                <a:lnTo>
                  <a:pt x="628650" y="914400"/>
                </a:lnTo>
                <a:cubicBezTo>
                  <a:pt x="597218" y="914400"/>
                  <a:pt x="571500" y="940118"/>
                  <a:pt x="571500" y="971550"/>
                </a:cubicBezTo>
                <a:cubicBezTo>
                  <a:pt x="571500" y="1002983"/>
                  <a:pt x="597218" y="1028700"/>
                  <a:pt x="628650" y="1028700"/>
                </a:cubicBezTo>
                <a:close/>
                <a:moveTo>
                  <a:pt x="381000" y="1104900"/>
                </a:moveTo>
                <a:lnTo>
                  <a:pt x="457200" y="1104900"/>
                </a:lnTo>
                <a:cubicBezTo>
                  <a:pt x="467678" y="1104900"/>
                  <a:pt x="476250" y="1096328"/>
                  <a:pt x="476250" y="1085850"/>
                </a:cubicBezTo>
                <a:cubicBezTo>
                  <a:pt x="476250" y="1075373"/>
                  <a:pt x="467678" y="1066800"/>
                  <a:pt x="457200" y="1066800"/>
                </a:cubicBezTo>
                <a:lnTo>
                  <a:pt x="400050" y="1066800"/>
                </a:lnTo>
                <a:lnTo>
                  <a:pt x="400050" y="933450"/>
                </a:lnTo>
                <a:cubicBezTo>
                  <a:pt x="400050" y="922973"/>
                  <a:pt x="391478" y="914400"/>
                  <a:pt x="381000" y="914400"/>
                </a:cubicBezTo>
                <a:cubicBezTo>
                  <a:pt x="370523" y="914400"/>
                  <a:pt x="361950" y="922973"/>
                  <a:pt x="361950" y="933450"/>
                </a:cubicBezTo>
                <a:lnTo>
                  <a:pt x="361950" y="1085850"/>
                </a:lnTo>
                <a:cubicBezTo>
                  <a:pt x="361950" y="1096328"/>
                  <a:pt x="370523" y="1104900"/>
                  <a:pt x="381000" y="1104900"/>
                </a:cubicBezTo>
                <a:close/>
                <a:moveTo>
                  <a:pt x="266700" y="342900"/>
                </a:moveTo>
                <a:lnTo>
                  <a:pt x="133350" y="342900"/>
                </a:lnTo>
                <a:cubicBezTo>
                  <a:pt x="122873" y="342900"/>
                  <a:pt x="114300" y="351473"/>
                  <a:pt x="114300" y="361950"/>
                </a:cubicBezTo>
                <a:cubicBezTo>
                  <a:pt x="114300" y="372428"/>
                  <a:pt x="122873" y="381000"/>
                  <a:pt x="133350" y="381000"/>
                </a:cubicBezTo>
                <a:lnTo>
                  <a:pt x="266700" y="381000"/>
                </a:lnTo>
                <a:cubicBezTo>
                  <a:pt x="277178" y="381000"/>
                  <a:pt x="285750" y="372428"/>
                  <a:pt x="285750" y="361950"/>
                </a:cubicBezTo>
                <a:cubicBezTo>
                  <a:pt x="285750" y="351473"/>
                  <a:pt x="277178" y="342900"/>
                  <a:pt x="266700" y="342900"/>
                </a:cubicBezTo>
                <a:close/>
                <a:moveTo>
                  <a:pt x="495300" y="342900"/>
                </a:moveTo>
                <a:lnTo>
                  <a:pt x="352425" y="342900"/>
                </a:lnTo>
                <a:cubicBezTo>
                  <a:pt x="341948" y="342900"/>
                  <a:pt x="333375" y="351473"/>
                  <a:pt x="333375" y="361950"/>
                </a:cubicBezTo>
                <a:cubicBezTo>
                  <a:pt x="333375" y="372428"/>
                  <a:pt x="341948" y="381000"/>
                  <a:pt x="352425" y="381000"/>
                </a:cubicBezTo>
                <a:lnTo>
                  <a:pt x="495300" y="381000"/>
                </a:lnTo>
                <a:cubicBezTo>
                  <a:pt x="505778" y="381000"/>
                  <a:pt x="514350" y="372428"/>
                  <a:pt x="514350" y="361950"/>
                </a:cubicBezTo>
                <a:cubicBezTo>
                  <a:pt x="514350" y="351473"/>
                  <a:pt x="505778" y="342900"/>
                  <a:pt x="495300" y="342900"/>
                </a:cubicBezTo>
                <a:close/>
                <a:moveTo>
                  <a:pt x="552450" y="361950"/>
                </a:moveTo>
                <a:cubicBezTo>
                  <a:pt x="552450" y="372428"/>
                  <a:pt x="561023" y="381000"/>
                  <a:pt x="571500" y="381000"/>
                </a:cubicBezTo>
                <a:lnTo>
                  <a:pt x="704850" y="381000"/>
                </a:lnTo>
                <a:cubicBezTo>
                  <a:pt x="715328" y="381000"/>
                  <a:pt x="723900" y="372428"/>
                  <a:pt x="723900" y="361950"/>
                </a:cubicBezTo>
                <a:cubicBezTo>
                  <a:pt x="723900" y="351473"/>
                  <a:pt x="715328" y="342900"/>
                  <a:pt x="704850" y="342900"/>
                </a:cubicBezTo>
                <a:lnTo>
                  <a:pt x="571500" y="342900"/>
                </a:lnTo>
                <a:cubicBezTo>
                  <a:pt x="561023" y="342900"/>
                  <a:pt x="552450" y="351473"/>
                  <a:pt x="552450" y="361950"/>
                </a:cubicBezTo>
                <a:close/>
                <a:moveTo>
                  <a:pt x="266700" y="419100"/>
                </a:moveTo>
                <a:lnTo>
                  <a:pt x="133350" y="419100"/>
                </a:lnTo>
                <a:cubicBezTo>
                  <a:pt x="122873" y="419100"/>
                  <a:pt x="114300" y="427673"/>
                  <a:pt x="114300" y="438150"/>
                </a:cubicBezTo>
                <a:cubicBezTo>
                  <a:pt x="114300" y="448628"/>
                  <a:pt x="122873" y="457200"/>
                  <a:pt x="133350" y="457200"/>
                </a:cubicBezTo>
                <a:lnTo>
                  <a:pt x="266700" y="457200"/>
                </a:lnTo>
                <a:cubicBezTo>
                  <a:pt x="277178" y="457200"/>
                  <a:pt x="285750" y="448628"/>
                  <a:pt x="285750" y="438150"/>
                </a:cubicBezTo>
                <a:cubicBezTo>
                  <a:pt x="285750" y="427673"/>
                  <a:pt x="277178" y="419100"/>
                  <a:pt x="266700" y="419100"/>
                </a:cubicBezTo>
                <a:close/>
                <a:moveTo>
                  <a:pt x="495300" y="419100"/>
                </a:moveTo>
                <a:lnTo>
                  <a:pt x="352425" y="419100"/>
                </a:lnTo>
                <a:cubicBezTo>
                  <a:pt x="341948" y="419100"/>
                  <a:pt x="333375" y="427673"/>
                  <a:pt x="333375" y="438150"/>
                </a:cubicBezTo>
                <a:cubicBezTo>
                  <a:pt x="333375" y="448628"/>
                  <a:pt x="341948" y="457200"/>
                  <a:pt x="352425" y="457200"/>
                </a:cubicBezTo>
                <a:lnTo>
                  <a:pt x="495300" y="457200"/>
                </a:lnTo>
                <a:cubicBezTo>
                  <a:pt x="505778" y="457200"/>
                  <a:pt x="514350" y="448628"/>
                  <a:pt x="514350" y="438150"/>
                </a:cubicBezTo>
                <a:cubicBezTo>
                  <a:pt x="514350" y="427673"/>
                  <a:pt x="505778" y="419100"/>
                  <a:pt x="495300" y="419100"/>
                </a:cubicBezTo>
                <a:close/>
                <a:moveTo>
                  <a:pt x="704850" y="419100"/>
                </a:moveTo>
                <a:lnTo>
                  <a:pt x="571500" y="419100"/>
                </a:lnTo>
                <a:cubicBezTo>
                  <a:pt x="561023" y="419100"/>
                  <a:pt x="552450" y="427673"/>
                  <a:pt x="552450" y="438150"/>
                </a:cubicBezTo>
                <a:cubicBezTo>
                  <a:pt x="552450" y="448628"/>
                  <a:pt x="561023" y="457200"/>
                  <a:pt x="571500" y="457200"/>
                </a:cubicBezTo>
                <a:lnTo>
                  <a:pt x="704850" y="457200"/>
                </a:lnTo>
                <a:cubicBezTo>
                  <a:pt x="715328" y="457200"/>
                  <a:pt x="723900" y="448628"/>
                  <a:pt x="723900" y="438150"/>
                </a:cubicBezTo>
                <a:cubicBezTo>
                  <a:pt x="723900" y="427673"/>
                  <a:pt x="715328" y="419100"/>
                  <a:pt x="704850" y="419100"/>
                </a:cubicBezTo>
                <a:close/>
                <a:moveTo>
                  <a:pt x="266700" y="495300"/>
                </a:moveTo>
                <a:lnTo>
                  <a:pt x="133350" y="495300"/>
                </a:lnTo>
                <a:cubicBezTo>
                  <a:pt x="122873" y="495300"/>
                  <a:pt x="114300" y="503873"/>
                  <a:pt x="114300" y="514350"/>
                </a:cubicBezTo>
                <a:cubicBezTo>
                  <a:pt x="114300" y="524828"/>
                  <a:pt x="122873" y="533400"/>
                  <a:pt x="133350" y="533400"/>
                </a:cubicBezTo>
                <a:lnTo>
                  <a:pt x="266700" y="533400"/>
                </a:lnTo>
                <a:cubicBezTo>
                  <a:pt x="277178" y="533400"/>
                  <a:pt x="285750" y="524828"/>
                  <a:pt x="285750" y="514350"/>
                </a:cubicBezTo>
                <a:cubicBezTo>
                  <a:pt x="285750" y="503873"/>
                  <a:pt x="277178" y="495300"/>
                  <a:pt x="266700" y="495300"/>
                </a:cubicBezTo>
                <a:close/>
                <a:moveTo>
                  <a:pt x="495300" y="495300"/>
                </a:moveTo>
                <a:lnTo>
                  <a:pt x="352425" y="495300"/>
                </a:lnTo>
                <a:cubicBezTo>
                  <a:pt x="341948" y="495300"/>
                  <a:pt x="333375" y="503873"/>
                  <a:pt x="333375" y="514350"/>
                </a:cubicBezTo>
                <a:cubicBezTo>
                  <a:pt x="333375" y="524828"/>
                  <a:pt x="341948" y="533400"/>
                  <a:pt x="352425" y="533400"/>
                </a:cubicBezTo>
                <a:lnTo>
                  <a:pt x="495300" y="533400"/>
                </a:lnTo>
                <a:cubicBezTo>
                  <a:pt x="505778" y="533400"/>
                  <a:pt x="514350" y="524828"/>
                  <a:pt x="514350" y="514350"/>
                </a:cubicBezTo>
                <a:cubicBezTo>
                  <a:pt x="514350" y="503873"/>
                  <a:pt x="505778" y="495300"/>
                  <a:pt x="495300" y="495300"/>
                </a:cubicBezTo>
                <a:close/>
                <a:moveTo>
                  <a:pt x="704850" y="495300"/>
                </a:moveTo>
                <a:lnTo>
                  <a:pt x="571500" y="495300"/>
                </a:lnTo>
                <a:cubicBezTo>
                  <a:pt x="561023" y="495300"/>
                  <a:pt x="552450" y="503873"/>
                  <a:pt x="552450" y="514350"/>
                </a:cubicBezTo>
                <a:cubicBezTo>
                  <a:pt x="552450" y="524828"/>
                  <a:pt x="561023" y="533400"/>
                  <a:pt x="571500" y="533400"/>
                </a:cubicBezTo>
                <a:lnTo>
                  <a:pt x="704850" y="533400"/>
                </a:lnTo>
                <a:cubicBezTo>
                  <a:pt x="715328" y="533400"/>
                  <a:pt x="723900" y="524828"/>
                  <a:pt x="723900" y="514350"/>
                </a:cubicBezTo>
                <a:cubicBezTo>
                  <a:pt x="723900" y="503873"/>
                  <a:pt x="715328" y="495300"/>
                  <a:pt x="704850" y="495300"/>
                </a:cubicBezTo>
                <a:close/>
                <a:moveTo>
                  <a:pt x="266700" y="571500"/>
                </a:moveTo>
                <a:lnTo>
                  <a:pt x="133350" y="571500"/>
                </a:lnTo>
                <a:cubicBezTo>
                  <a:pt x="122873" y="571500"/>
                  <a:pt x="114300" y="580073"/>
                  <a:pt x="114300" y="590550"/>
                </a:cubicBezTo>
                <a:cubicBezTo>
                  <a:pt x="114300" y="601028"/>
                  <a:pt x="122873" y="609600"/>
                  <a:pt x="133350" y="609600"/>
                </a:cubicBezTo>
                <a:lnTo>
                  <a:pt x="266700" y="609600"/>
                </a:lnTo>
                <a:cubicBezTo>
                  <a:pt x="277178" y="609600"/>
                  <a:pt x="285750" y="601028"/>
                  <a:pt x="285750" y="590550"/>
                </a:cubicBezTo>
                <a:cubicBezTo>
                  <a:pt x="285750" y="580073"/>
                  <a:pt x="277178" y="571500"/>
                  <a:pt x="266700" y="571500"/>
                </a:cubicBezTo>
                <a:close/>
                <a:moveTo>
                  <a:pt x="495300" y="571500"/>
                </a:moveTo>
                <a:lnTo>
                  <a:pt x="352425" y="571500"/>
                </a:lnTo>
                <a:cubicBezTo>
                  <a:pt x="341948" y="571500"/>
                  <a:pt x="333375" y="580073"/>
                  <a:pt x="333375" y="590550"/>
                </a:cubicBezTo>
                <a:cubicBezTo>
                  <a:pt x="333375" y="601028"/>
                  <a:pt x="341948" y="609600"/>
                  <a:pt x="352425" y="609600"/>
                </a:cubicBezTo>
                <a:lnTo>
                  <a:pt x="495300" y="609600"/>
                </a:lnTo>
                <a:cubicBezTo>
                  <a:pt x="505778" y="609600"/>
                  <a:pt x="514350" y="601028"/>
                  <a:pt x="514350" y="590550"/>
                </a:cubicBezTo>
                <a:cubicBezTo>
                  <a:pt x="514350" y="580073"/>
                  <a:pt x="505778" y="571500"/>
                  <a:pt x="495300" y="571500"/>
                </a:cubicBezTo>
                <a:close/>
                <a:moveTo>
                  <a:pt x="704850" y="571500"/>
                </a:moveTo>
                <a:lnTo>
                  <a:pt x="571500" y="571500"/>
                </a:lnTo>
                <a:cubicBezTo>
                  <a:pt x="561023" y="571500"/>
                  <a:pt x="552450" y="580073"/>
                  <a:pt x="552450" y="590550"/>
                </a:cubicBezTo>
                <a:cubicBezTo>
                  <a:pt x="552450" y="601028"/>
                  <a:pt x="561023" y="609600"/>
                  <a:pt x="571500" y="609600"/>
                </a:cubicBezTo>
                <a:lnTo>
                  <a:pt x="704850" y="609600"/>
                </a:lnTo>
                <a:cubicBezTo>
                  <a:pt x="715328" y="609600"/>
                  <a:pt x="723900" y="601028"/>
                  <a:pt x="723900" y="590550"/>
                </a:cubicBezTo>
                <a:cubicBezTo>
                  <a:pt x="723900" y="580073"/>
                  <a:pt x="715328" y="571500"/>
                  <a:pt x="704850" y="571500"/>
                </a:cubicBezTo>
                <a:close/>
                <a:moveTo>
                  <a:pt x="266700" y="647700"/>
                </a:moveTo>
                <a:lnTo>
                  <a:pt x="133350" y="647700"/>
                </a:lnTo>
                <a:cubicBezTo>
                  <a:pt x="122873" y="647700"/>
                  <a:pt x="114300" y="656273"/>
                  <a:pt x="114300" y="666750"/>
                </a:cubicBezTo>
                <a:cubicBezTo>
                  <a:pt x="114300" y="677228"/>
                  <a:pt x="122873" y="685800"/>
                  <a:pt x="133350" y="685800"/>
                </a:cubicBezTo>
                <a:lnTo>
                  <a:pt x="266700" y="685800"/>
                </a:lnTo>
                <a:cubicBezTo>
                  <a:pt x="277178" y="685800"/>
                  <a:pt x="285750" y="677228"/>
                  <a:pt x="285750" y="666750"/>
                </a:cubicBezTo>
                <a:cubicBezTo>
                  <a:pt x="285750" y="656273"/>
                  <a:pt x="277178" y="647700"/>
                  <a:pt x="266700" y="647700"/>
                </a:cubicBezTo>
                <a:close/>
                <a:moveTo>
                  <a:pt x="495300" y="647700"/>
                </a:moveTo>
                <a:lnTo>
                  <a:pt x="352425" y="647700"/>
                </a:lnTo>
                <a:cubicBezTo>
                  <a:pt x="341948" y="647700"/>
                  <a:pt x="333375" y="656273"/>
                  <a:pt x="333375" y="666750"/>
                </a:cubicBezTo>
                <a:cubicBezTo>
                  <a:pt x="333375" y="677228"/>
                  <a:pt x="341948" y="685800"/>
                  <a:pt x="352425" y="685800"/>
                </a:cubicBezTo>
                <a:lnTo>
                  <a:pt x="495300" y="685800"/>
                </a:lnTo>
                <a:cubicBezTo>
                  <a:pt x="505778" y="685800"/>
                  <a:pt x="514350" y="677228"/>
                  <a:pt x="514350" y="666750"/>
                </a:cubicBezTo>
                <a:cubicBezTo>
                  <a:pt x="514350" y="656273"/>
                  <a:pt x="505778" y="647700"/>
                  <a:pt x="495300" y="647700"/>
                </a:cubicBezTo>
                <a:close/>
                <a:moveTo>
                  <a:pt x="704850" y="647700"/>
                </a:moveTo>
                <a:lnTo>
                  <a:pt x="571500" y="647700"/>
                </a:lnTo>
                <a:cubicBezTo>
                  <a:pt x="561023" y="647700"/>
                  <a:pt x="552450" y="656273"/>
                  <a:pt x="552450" y="666750"/>
                </a:cubicBezTo>
                <a:cubicBezTo>
                  <a:pt x="552450" y="677228"/>
                  <a:pt x="561023" y="685800"/>
                  <a:pt x="571500" y="685800"/>
                </a:cubicBezTo>
                <a:lnTo>
                  <a:pt x="704850" y="685800"/>
                </a:lnTo>
                <a:cubicBezTo>
                  <a:pt x="715328" y="685800"/>
                  <a:pt x="723900" y="677228"/>
                  <a:pt x="723900" y="666750"/>
                </a:cubicBezTo>
                <a:cubicBezTo>
                  <a:pt x="723900" y="656273"/>
                  <a:pt x="715328" y="647700"/>
                  <a:pt x="704850" y="64770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B35D544-B753-4754-8F99-57B0081BBD1A}"/>
              </a:ext>
            </a:extLst>
          </p:cNvPr>
          <p:cNvSpPr/>
          <p:nvPr/>
        </p:nvSpPr>
        <p:spPr>
          <a:xfrm>
            <a:off x="10493511" y="4789741"/>
            <a:ext cx="214106" cy="1092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6" name="Graphic 103">
            <a:extLst>
              <a:ext uri="{FF2B5EF4-FFF2-40B4-BE49-F238E27FC236}">
                <a16:creationId xmlns:a16="http://schemas.microsoft.com/office/drawing/2014/main" id="{07DFE119-8330-45CB-9DD3-A487FA81ED8C}"/>
              </a:ext>
            </a:extLst>
          </p:cNvPr>
          <p:cNvGrpSpPr/>
          <p:nvPr/>
        </p:nvGrpSpPr>
        <p:grpSpPr>
          <a:xfrm>
            <a:off x="8291945" y="4502226"/>
            <a:ext cx="509618" cy="509618"/>
            <a:chOff x="5498278" y="5540086"/>
            <a:chExt cx="571500" cy="571500"/>
          </a:xfrm>
          <a:solidFill>
            <a:schemeClr val="tx1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873C85-8D28-4A24-8ACF-D142D35CAB39}"/>
                </a:ext>
              </a:extLst>
            </p:cNvPr>
            <p:cNvSpPr/>
            <p:nvPr/>
          </p:nvSpPr>
          <p:spPr>
            <a:xfrm>
              <a:off x="5498278" y="5540086"/>
              <a:ext cx="571500" cy="571500"/>
            </a:xfrm>
            <a:custGeom>
              <a:avLst/>
              <a:gdLst>
                <a:gd name="connsiteX0" fmla="*/ 523875 w 571500"/>
                <a:gd name="connsiteY0" fmla="*/ 171450 h 571500"/>
                <a:gd name="connsiteX1" fmla="*/ 419100 w 571500"/>
                <a:gd name="connsiteY1" fmla="*/ 171450 h 571500"/>
                <a:gd name="connsiteX2" fmla="*/ 419100 w 571500"/>
                <a:gd name="connsiteY2" fmla="*/ 123825 h 571500"/>
                <a:gd name="connsiteX3" fmla="*/ 418986 w 571500"/>
                <a:gd name="connsiteY3" fmla="*/ 123244 h 571500"/>
                <a:gd name="connsiteX4" fmla="*/ 418490 w 571500"/>
                <a:gd name="connsiteY4" fmla="*/ 120767 h 571500"/>
                <a:gd name="connsiteX5" fmla="*/ 418176 w 571500"/>
                <a:gd name="connsiteY5" fmla="*/ 119882 h 571500"/>
                <a:gd name="connsiteX6" fmla="*/ 416271 w 571500"/>
                <a:gd name="connsiteY6" fmla="*/ 117091 h 571500"/>
                <a:gd name="connsiteX7" fmla="*/ 301971 w 571500"/>
                <a:gd name="connsiteY7" fmla="*/ 2791 h 571500"/>
                <a:gd name="connsiteX8" fmla="*/ 299190 w 571500"/>
                <a:gd name="connsiteY8" fmla="*/ 886 h 571500"/>
                <a:gd name="connsiteX9" fmla="*/ 298237 w 571500"/>
                <a:gd name="connsiteY9" fmla="*/ 552 h 571500"/>
                <a:gd name="connsiteX10" fmla="*/ 295827 w 571500"/>
                <a:gd name="connsiteY10" fmla="*/ 76 h 571500"/>
                <a:gd name="connsiteX11" fmla="*/ 295275 w 571500"/>
                <a:gd name="connsiteY11" fmla="*/ 0 h 571500"/>
                <a:gd name="connsiteX12" fmla="*/ 47625 w 571500"/>
                <a:gd name="connsiteY12" fmla="*/ 0 h 571500"/>
                <a:gd name="connsiteX13" fmla="*/ 0 w 571500"/>
                <a:gd name="connsiteY13" fmla="*/ 47625 h 571500"/>
                <a:gd name="connsiteX14" fmla="*/ 0 w 571500"/>
                <a:gd name="connsiteY14" fmla="*/ 485775 h 571500"/>
                <a:gd name="connsiteX15" fmla="*/ 47625 w 571500"/>
                <a:gd name="connsiteY15" fmla="*/ 533400 h 571500"/>
                <a:gd name="connsiteX16" fmla="*/ 248603 w 571500"/>
                <a:gd name="connsiteY16" fmla="*/ 533400 h 571500"/>
                <a:gd name="connsiteX17" fmla="*/ 295275 w 571500"/>
                <a:gd name="connsiteY17" fmla="*/ 571500 h 571500"/>
                <a:gd name="connsiteX18" fmla="*/ 523875 w 571500"/>
                <a:gd name="connsiteY18" fmla="*/ 571500 h 571500"/>
                <a:gd name="connsiteX19" fmla="*/ 571500 w 571500"/>
                <a:gd name="connsiteY19" fmla="*/ 523875 h 571500"/>
                <a:gd name="connsiteX20" fmla="*/ 571500 w 571500"/>
                <a:gd name="connsiteY20" fmla="*/ 219075 h 571500"/>
                <a:gd name="connsiteX21" fmla="*/ 523875 w 571500"/>
                <a:gd name="connsiteY21" fmla="*/ 171450 h 571500"/>
                <a:gd name="connsiteX22" fmla="*/ 386582 w 571500"/>
                <a:gd name="connsiteY22" fmla="*/ 114300 h 571500"/>
                <a:gd name="connsiteX23" fmla="*/ 314325 w 571500"/>
                <a:gd name="connsiteY23" fmla="*/ 114300 h 571500"/>
                <a:gd name="connsiteX24" fmla="*/ 304800 w 571500"/>
                <a:gd name="connsiteY24" fmla="*/ 104775 h 571500"/>
                <a:gd name="connsiteX25" fmla="*/ 304800 w 571500"/>
                <a:gd name="connsiteY25" fmla="*/ 32518 h 571500"/>
                <a:gd name="connsiteX26" fmla="*/ 19050 w 571500"/>
                <a:gd name="connsiteY26" fmla="*/ 485775 h 571500"/>
                <a:gd name="connsiteX27" fmla="*/ 19050 w 571500"/>
                <a:gd name="connsiteY27" fmla="*/ 47625 h 571500"/>
                <a:gd name="connsiteX28" fmla="*/ 47625 w 571500"/>
                <a:gd name="connsiteY28" fmla="*/ 19050 h 571500"/>
                <a:gd name="connsiteX29" fmla="*/ 285750 w 571500"/>
                <a:gd name="connsiteY29" fmla="*/ 19050 h 571500"/>
                <a:gd name="connsiteX30" fmla="*/ 285750 w 571500"/>
                <a:gd name="connsiteY30" fmla="*/ 104775 h 571500"/>
                <a:gd name="connsiteX31" fmla="*/ 314325 w 571500"/>
                <a:gd name="connsiteY31" fmla="*/ 133350 h 571500"/>
                <a:gd name="connsiteX32" fmla="*/ 400050 w 571500"/>
                <a:gd name="connsiteY32" fmla="*/ 133350 h 571500"/>
                <a:gd name="connsiteX33" fmla="*/ 400050 w 571500"/>
                <a:gd name="connsiteY33" fmla="*/ 171450 h 571500"/>
                <a:gd name="connsiteX34" fmla="*/ 295275 w 571500"/>
                <a:gd name="connsiteY34" fmla="*/ 171450 h 571500"/>
                <a:gd name="connsiteX35" fmla="*/ 247650 w 571500"/>
                <a:gd name="connsiteY35" fmla="*/ 219075 h 571500"/>
                <a:gd name="connsiteX36" fmla="*/ 247650 w 571500"/>
                <a:gd name="connsiteY36" fmla="*/ 514350 h 571500"/>
                <a:gd name="connsiteX37" fmla="*/ 47625 w 571500"/>
                <a:gd name="connsiteY37" fmla="*/ 514350 h 571500"/>
                <a:gd name="connsiteX38" fmla="*/ 19050 w 571500"/>
                <a:gd name="connsiteY38" fmla="*/ 485775 h 571500"/>
                <a:gd name="connsiteX39" fmla="*/ 552450 w 571500"/>
                <a:gd name="connsiteY39" fmla="*/ 523875 h 571500"/>
                <a:gd name="connsiteX40" fmla="*/ 523875 w 571500"/>
                <a:gd name="connsiteY40" fmla="*/ 552450 h 571500"/>
                <a:gd name="connsiteX41" fmla="*/ 295275 w 571500"/>
                <a:gd name="connsiteY41" fmla="*/ 552450 h 571500"/>
                <a:gd name="connsiteX42" fmla="*/ 266700 w 571500"/>
                <a:gd name="connsiteY42" fmla="*/ 523875 h 571500"/>
                <a:gd name="connsiteX43" fmla="*/ 266700 w 571500"/>
                <a:gd name="connsiteY43" fmla="*/ 219075 h 571500"/>
                <a:gd name="connsiteX44" fmla="*/ 295275 w 571500"/>
                <a:gd name="connsiteY44" fmla="*/ 190500 h 571500"/>
                <a:gd name="connsiteX45" fmla="*/ 523875 w 571500"/>
                <a:gd name="connsiteY45" fmla="*/ 190500 h 571500"/>
                <a:gd name="connsiteX46" fmla="*/ 552450 w 571500"/>
                <a:gd name="connsiteY46" fmla="*/ 2190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71500" h="571500">
                  <a:moveTo>
                    <a:pt x="523875" y="171450"/>
                  </a:moveTo>
                  <a:lnTo>
                    <a:pt x="419100" y="171450"/>
                  </a:lnTo>
                  <a:lnTo>
                    <a:pt x="419100" y="123825"/>
                  </a:lnTo>
                  <a:cubicBezTo>
                    <a:pt x="419100" y="123625"/>
                    <a:pt x="418995" y="123444"/>
                    <a:pt x="418986" y="123244"/>
                  </a:cubicBezTo>
                  <a:cubicBezTo>
                    <a:pt x="418931" y="122400"/>
                    <a:pt x="418765" y="121567"/>
                    <a:pt x="418490" y="120767"/>
                  </a:cubicBezTo>
                  <a:cubicBezTo>
                    <a:pt x="418386" y="120463"/>
                    <a:pt x="418309" y="120177"/>
                    <a:pt x="418176" y="119882"/>
                  </a:cubicBezTo>
                  <a:cubicBezTo>
                    <a:pt x="417712" y="118845"/>
                    <a:pt x="417067" y="117900"/>
                    <a:pt x="416271" y="117091"/>
                  </a:cubicBezTo>
                  <a:lnTo>
                    <a:pt x="301971" y="2791"/>
                  </a:lnTo>
                  <a:cubicBezTo>
                    <a:pt x="301168" y="1992"/>
                    <a:pt x="300225" y="1346"/>
                    <a:pt x="299190" y="886"/>
                  </a:cubicBezTo>
                  <a:cubicBezTo>
                    <a:pt x="298885" y="743"/>
                    <a:pt x="298580" y="667"/>
                    <a:pt x="298237" y="552"/>
                  </a:cubicBezTo>
                  <a:cubicBezTo>
                    <a:pt x="297458" y="290"/>
                    <a:pt x="296648" y="130"/>
                    <a:pt x="295827" y="76"/>
                  </a:cubicBezTo>
                  <a:cubicBezTo>
                    <a:pt x="295685" y="105"/>
                    <a:pt x="295494" y="0"/>
                    <a:pt x="295275" y="0"/>
                  </a:cubicBezTo>
                  <a:lnTo>
                    <a:pt x="47625" y="0"/>
                  </a:lnTo>
                  <a:cubicBezTo>
                    <a:pt x="21335" y="31"/>
                    <a:pt x="31" y="21335"/>
                    <a:pt x="0" y="47625"/>
                  </a:cubicBezTo>
                  <a:lnTo>
                    <a:pt x="0" y="485775"/>
                  </a:lnTo>
                  <a:cubicBezTo>
                    <a:pt x="31" y="512065"/>
                    <a:pt x="21335" y="533369"/>
                    <a:pt x="47625" y="533400"/>
                  </a:cubicBezTo>
                  <a:lnTo>
                    <a:pt x="248603" y="533400"/>
                  </a:lnTo>
                  <a:cubicBezTo>
                    <a:pt x="253160" y="555559"/>
                    <a:pt x="272652" y="571471"/>
                    <a:pt x="295275" y="571500"/>
                  </a:cubicBezTo>
                  <a:lnTo>
                    <a:pt x="523875" y="571500"/>
                  </a:lnTo>
                  <a:cubicBezTo>
                    <a:pt x="550165" y="571469"/>
                    <a:pt x="571469" y="550165"/>
                    <a:pt x="571500" y="523875"/>
                  </a:cubicBezTo>
                  <a:lnTo>
                    <a:pt x="571500" y="219075"/>
                  </a:lnTo>
                  <a:cubicBezTo>
                    <a:pt x="571469" y="192785"/>
                    <a:pt x="550165" y="171481"/>
                    <a:pt x="523875" y="171450"/>
                  </a:cubicBezTo>
                  <a:close/>
                  <a:moveTo>
                    <a:pt x="386582" y="114300"/>
                  </a:moveTo>
                  <a:lnTo>
                    <a:pt x="314325" y="114300"/>
                  </a:lnTo>
                  <a:cubicBezTo>
                    <a:pt x="309065" y="114300"/>
                    <a:pt x="304800" y="110036"/>
                    <a:pt x="304800" y="104775"/>
                  </a:cubicBezTo>
                  <a:lnTo>
                    <a:pt x="304800" y="32518"/>
                  </a:lnTo>
                  <a:close/>
                  <a:moveTo>
                    <a:pt x="19050" y="485775"/>
                  </a:move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85750" y="19050"/>
                  </a:lnTo>
                  <a:lnTo>
                    <a:pt x="285750" y="104775"/>
                  </a:lnTo>
                  <a:cubicBezTo>
                    <a:pt x="285750" y="120557"/>
                    <a:pt x="298543" y="133350"/>
                    <a:pt x="314325" y="133350"/>
                  </a:cubicBezTo>
                  <a:lnTo>
                    <a:pt x="400050" y="133350"/>
                  </a:lnTo>
                  <a:lnTo>
                    <a:pt x="400050" y="171450"/>
                  </a:lnTo>
                  <a:lnTo>
                    <a:pt x="295275" y="171450"/>
                  </a:lnTo>
                  <a:cubicBezTo>
                    <a:pt x="268986" y="171481"/>
                    <a:pt x="247681" y="192785"/>
                    <a:pt x="247650" y="219075"/>
                  </a:cubicBezTo>
                  <a:lnTo>
                    <a:pt x="247650" y="514350"/>
                  </a:lnTo>
                  <a:lnTo>
                    <a:pt x="47625" y="514350"/>
                  </a:lnTo>
                  <a:cubicBezTo>
                    <a:pt x="31843" y="514350"/>
                    <a:pt x="19050" y="501557"/>
                    <a:pt x="19050" y="485775"/>
                  </a:cubicBezTo>
                  <a:close/>
                  <a:moveTo>
                    <a:pt x="552450" y="523875"/>
                  </a:moveTo>
                  <a:cubicBezTo>
                    <a:pt x="552450" y="539657"/>
                    <a:pt x="539657" y="552450"/>
                    <a:pt x="523875" y="552450"/>
                  </a:cubicBezTo>
                  <a:lnTo>
                    <a:pt x="295275" y="552450"/>
                  </a:lnTo>
                  <a:cubicBezTo>
                    <a:pt x="279493" y="552450"/>
                    <a:pt x="266700" y="539657"/>
                    <a:pt x="266700" y="523875"/>
                  </a:cubicBezTo>
                  <a:lnTo>
                    <a:pt x="266700" y="219075"/>
                  </a:lnTo>
                  <a:cubicBezTo>
                    <a:pt x="266700" y="203293"/>
                    <a:pt x="279493" y="190500"/>
                    <a:pt x="295275" y="190500"/>
                  </a:cubicBezTo>
                  <a:lnTo>
                    <a:pt x="523875" y="190500"/>
                  </a:lnTo>
                  <a:cubicBezTo>
                    <a:pt x="539657" y="190500"/>
                    <a:pt x="552450" y="203293"/>
                    <a:pt x="552450" y="219075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E5718A-42AF-4381-84C2-907154E9CC75}"/>
                </a:ext>
              </a:extLst>
            </p:cNvPr>
            <p:cNvSpPr/>
            <p:nvPr/>
          </p:nvSpPr>
          <p:spPr>
            <a:xfrm>
              <a:off x="5784028" y="5749636"/>
              <a:ext cx="247650" cy="133350"/>
            </a:xfrm>
            <a:custGeom>
              <a:avLst/>
              <a:gdLst>
                <a:gd name="connsiteX0" fmla="*/ 200025 w 247650"/>
                <a:gd name="connsiteY0" fmla="*/ 0 h 133350"/>
                <a:gd name="connsiteX1" fmla="*/ 47625 w 247650"/>
                <a:gd name="connsiteY1" fmla="*/ 0 h 133350"/>
                <a:gd name="connsiteX2" fmla="*/ 0 w 247650"/>
                <a:gd name="connsiteY2" fmla="*/ 47625 h 133350"/>
                <a:gd name="connsiteX3" fmla="*/ 0 w 247650"/>
                <a:gd name="connsiteY3" fmla="*/ 85725 h 133350"/>
                <a:gd name="connsiteX4" fmla="*/ 47625 w 247650"/>
                <a:gd name="connsiteY4" fmla="*/ 133350 h 133350"/>
                <a:gd name="connsiteX5" fmla="*/ 200025 w 247650"/>
                <a:gd name="connsiteY5" fmla="*/ 133350 h 133350"/>
                <a:gd name="connsiteX6" fmla="*/ 247650 w 247650"/>
                <a:gd name="connsiteY6" fmla="*/ 85725 h 133350"/>
                <a:gd name="connsiteX7" fmla="*/ 247650 w 247650"/>
                <a:gd name="connsiteY7" fmla="*/ 47625 h 133350"/>
                <a:gd name="connsiteX8" fmla="*/ 200025 w 247650"/>
                <a:gd name="connsiteY8" fmla="*/ 0 h 133350"/>
                <a:gd name="connsiteX9" fmla="*/ 228600 w 247650"/>
                <a:gd name="connsiteY9" fmla="*/ 85725 h 133350"/>
                <a:gd name="connsiteX10" fmla="*/ 200025 w 247650"/>
                <a:gd name="connsiteY10" fmla="*/ 114300 h 133350"/>
                <a:gd name="connsiteX11" fmla="*/ 47625 w 247650"/>
                <a:gd name="connsiteY11" fmla="*/ 114300 h 133350"/>
                <a:gd name="connsiteX12" fmla="*/ 19050 w 247650"/>
                <a:gd name="connsiteY12" fmla="*/ 85725 h 133350"/>
                <a:gd name="connsiteX13" fmla="*/ 19050 w 247650"/>
                <a:gd name="connsiteY13" fmla="*/ 47625 h 133350"/>
                <a:gd name="connsiteX14" fmla="*/ 47625 w 247650"/>
                <a:gd name="connsiteY14" fmla="*/ 19050 h 133350"/>
                <a:gd name="connsiteX15" fmla="*/ 200025 w 247650"/>
                <a:gd name="connsiteY15" fmla="*/ 19050 h 133350"/>
                <a:gd name="connsiteX16" fmla="*/ 228600 w 247650"/>
                <a:gd name="connsiteY16" fmla="*/ 476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133350">
                  <a:moveTo>
                    <a:pt x="200025" y="0"/>
                  </a:moveTo>
                  <a:lnTo>
                    <a:pt x="47625" y="0"/>
                  </a:lnTo>
                  <a:cubicBezTo>
                    <a:pt x="21336" y="31"/>
                    <a:pt x="32" y="21335"/>
                    <a:pt x="0" y="47625"/>
                  </a:cubicBezTo>
                  <a:lnTo>
                    <a:pt x="0" y="85725"/>
                  </a:lnTo>
                  <a:cubicBezTo>
                    <a:pt x="32" y="112014"/>
                    <a:pt x="21336" y="133319"/>
                    <a:pt x="47625" y="133350"/>
                  </a:cubicBezTo>
                  <a:lnTo>
                    <a:pt x="200025" y="133350"/>
                  </a:lnTo>
                  <a:cubicBezTo>
                    <a:pt x="226315" y="133319"/>
                    <a:pt x="247619" y="112014"/>
                    <a:pt x="247650" y="85725"/>
                  </a:cubicBezTo>
                  <a:lnTo>
                    <a:pt x="247650" y="47625"/>
                  </a:lnTo>
                  <a:cubicBezTo>
                    <a:pt x="247619" y="21335"/>
                    <a:pt x="226315" y="31"/>
                    <a:pt x="200025" y="0"/>
                  </a:cubicBezTo>
                  <a:close/>
                  <a:moveTo>
                    <a:pt x="228600" y="85725"/>
                  </a:moveTo>
                  <a:cubicBezTo>
                    <a:pt x="228600" y="101507"/>
                    <a:pt x="215807" y="114300"/>
                    <a:pt x="200025" y="114300"/>
                  </a:cubicBezTo>
                  <a:lnTo>
                    <a:pt x="47625" y="114300"/>
                  </a:lnTo>
                  <a:cubicBezTo>
                    <a:pt x="31843" y="114300"/>
                    <a:pt x="19050" y="101507"/>
                    <a:pt x="19050" y="85725"/>
                  </a:cubicBez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00025" y="19050"/>
                  </a:lnTo>
                  <a:cubicBezTo>
                    <a:pt x="215807" y="19050"/>
                    <a:pt x="228600" y="31843"/>
                    <a:pt x="228600" y="47625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1FBCEA-8A69-4C85-A577-50D8A530EE6A}"/>
                </a:ext>
              </a:extLst>
            </p:cNvPr>
            <p:cNvSpPr/>
            <p:nvPr/>
          </p:nvSpPr>
          <p:spPr>
            <a:xfrm>
              <a:off x="5784028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5C05B51-0D87-467D-8B10-0648FF879A69}"/>
                </a:ext>
              </a:extLst>
            </p:cNvPr>
            <p:cNvSpPr/>
            <p:nvPr/>
          </p:nvSpPr>
          <p:spPr>
            <a:xfrm>
              <a:off x="5869753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4F0DAA5-CADF-4865-9654-666DF9977D32}"/>
                </a:ext>
              </a:extLst>
            </p:cNvPr>
            <p:cNvSpPr/>
            <p:nvPr/>
          </p:nvSpPr>
          <p:spPr>
            <a:xfrm>
              <a:off x="5784028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574CF1B-158A-41D8-A91B-F6BC14B4485E}"/>
                </a:ext>
              </a:extLst>
            </p:cNvPr>
            <p:cNvSpPr/>
            <p:nvPr/>
          </p:nvSpPr>
          <p:spPr>
            <a:xfrm>
              <a:off x="5869753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CE98481-7D10-4094-89AE-3376B16B021F}"/>
                </a:ext>
              </a:extLst>
            </p:cNvPr>
            <p:cNvSpPr/>
            <p:nvPr/>
          </p:nvSpPr>
          <p:spPr>
            <a:xfrm>
              <a:off x="5955478" y="5902036"/>
              <a:ext cx="76200" cy="171450"/>
            </a:xfrm>
            <a:custGeom>
              <a:avLst/>
              <a:gdLst>
                <a:gd name="connsiteX0" fmla="*/ 38100 w 76200"/>
                <a:gd name="connsiteY0" fmla="*/ 0 h 171450"/>
                <a:gd name="connsiteX1" fmla="*/ 0 w 76200"/>
                <a:gd name="connsiteY1" fmla="*/ 38100 h 171450"/>
                <a:gd name="connsiteX2" fmla="*/ 0 w 76200"/>
                <a:gd name="connsiteY2" fmla="*/ 133350 h 171450"/>
                <a:gd name="connsiteX3" fmla="*/ 38100 w 76200"/>
                <a:gd name="connsiteY3" fmla="*/ 171450 h 171450"/>
                <a:gd name="connsiteX4" fmla="*/ 76200 w 76200"/>
                <a:gd name="connsiteY4" fmla="*/ 133350 h 171450"/>
                <a:gd name="connsiteX5" fmla="*/ 76200 w 76200"/>
                <a:gd name="connsiteY5" fmla="*/ 38100 h 171450"/>
                <a:gd name="connsiteX6" fmla="*/ 38100 w 76200"/>
                <a:gd name="connsiteY6" fmla="*/ 0 h 171450"/>
                <a:gd name="connsiteX7" fmla="*/ 57150 w 76200"/>
                <a:gd name="connsiteY7" fmla="*/ 133350 h 171450"/>
                <a:gd name="connsiteX8" fmla="*/ 38100 w 76200"/>
                <a:gd name="connsiteY8" fmla="*/ 152400 h 171450"/>
                <a:gd name="connsiteX9" fmla="*/ 19050 w 76200"/>
                <a:gd name="connsiteY9" fmla="*/ 133350 h 171450"/>
                <a:gd name="connsiteX10" fmla="*/ 19050 w 76200"/>
                <a:gd name="connsiteY10" fmla="*/ 38100 h 171450"/>
                <a:gd name="connsiteX11" fmla="*/ 38100 w 76200"/>
                <a:gd name="connsiteY11" fmla="*/ 19050 h 171450"/>
                <a:gd name="connsiteX12" fmla="*/ 57150 w 76200"/>
                <a:gd name="connsiteY12" fmla="*/ 381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17145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lnTo>
                    <a:pt x="0" y="133350"/>
                  </a:lnTo>
                  <a:cubicBezTo>
                    <a:pt x="0" y="154392"/>
                    <a:pt x="17058" y="171450"/>
                    <a:pt x="38100" y="171450"/>
                  </a:cubicBezTo>
                  <a:cubicBezTo>
                    <a:pt x="59142" y="171450"/>
                    <a:pt x="76200" y="154392"/>
                    <a:pt x="76200" y="133350"/>
                  </a:cubicBezTo>
                  <a:lnTo>
                    <a:pt x="76200" y="38100"/>
                  </a:ln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57150" y="133350"/>
                  </a:moveTo>
                  <a:cubicBezTo>
                    <a:pt x="57150" y="143871"/>
                    <a:pt x="48621" y="152400"/>
                    <a:pt x="38100" y="152400"/>
                  </a:cubicBezTo>
                  <a:cubicBezTo>
                    <a:pt x="27579" y="152400"/>
                    <a:pt x="19050" y="143871"/>
                    <a:pt x="19050" y="133350"/>
                  </a:cubicBezTo>
                  <a:lnTo>
                    <a:pt x="19050" y="38100"/>
                  </a:ln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lose/>
                </a:path>
              </a:pathLst>
            </a:custGeom>
            <a:grpFill/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03419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0803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8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1.The Project description sheet should include: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13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1682515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project name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2376564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name of the scenario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3070613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 brief description of the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0047EB-2A4D-48D7-A96A-D19A6D323FCB}"/>
              </a:ext>
            </a:extLst>
          </p:cNvPr>
          <p:cNvSpPr txBox="1"/>
          <p:nvPr/>
        </p:nvSpPr>
        <p:spPr>
          <a:xfrm>
            <a:off x="1402773" y="3764662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model version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7FE926-242D-40FE-9C6B-728A774DE0BB}"/>
              </a:ext>
            </a:extLst>
          </p:cNvPr>
          <p:cNvSpPr txBox="1"/>
          <p:nvPr/>
        </p:nvSpPr>
        <p:spPr>
          <a:xfrm>
            <a:off x="1402773" y="4458711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file name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812ADE-66C7-4CE9-8F4D-B8AB85BBBE54}"/>
              </a:ext>
            </a:extLst>
          </p:cNvPr>
          <p:cNvSpPr txBox="1"/>
          <p:nvPr/>
        </p:nvSpPr>
        <p:spPr>
          <a:xfrm>
            <a:off x="1402773" y="5152760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name of the persons who prepared and reviewed the model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1682515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2376584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3070653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34D074-CB61-4488-B365-F41011275483}"/>
              </a:ext>
            </a:extLst>
          </p:cNvPr>
          <p:cNvSpPr/>
          <p:nvPr/>
        </p:nvSpPr>
        <p:spPr bwMode="auto">
          <a:xfrm>
            <a:off x="613063" y="3764722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911246-77A9-47DF-8136-B388FFA31BF9}"/>
              </a:ext>
            </a:extLst>
          </p:cNvPr>
          <p:cNvSpPr/>
          <p:nvPr/>
        </p:nvSpPr>
        <p:spPr bwMode="auto">
          <a:xfrm>
            <a:off x="613063" y="4458791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98017B-10FD-491E-B87B-BB4DBB4ED3B6}"/>
              </a:ext>
            </a:extLst>
          </p:cNvPr>
          <p:cNvSpPr/>
          <p:nvPr/>
        </p:nvSpPr>
        <p:spPr bwMode="auto">
          <a:xfrm>
            <a:off x="613063" y="5152860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120275-4E03-40D7-BAB7-DEDF93F82533}"/>
              </a:ext>
            </a:extLst>
          </p:cNvPr>
          <p:cNvSpPr/>
          <p:nvPr/>
        </p:nvSpPr>
        <p:spPr bwMode="auto">
          <a:xfrm>
            <a:off x="613063" y="5846929"/>
            <a:ext cx="685800" cy="5434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623870-E175-4B44-9666-EDC78A6A22E1}"/>
              </a:ext>
            </a:extLst>
          </p:cNvPr>
          <p:cNvSpPr txBox="1"/>
          <p:nvPr/>
        </p:nvSpPr>
        <p:spPr>
          <a:xfrm>
            <a:off x="1402773" y="5846808"/>
            <a:ext cx="10176163" cy="5436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names of project sponsor and the project leader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F1E1F3BE-175F-4BCF-9370-17A01A14C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416"/>
          <a:stretch>
            <a:fillRect/>
          </a:stretch>
        </p:blipFill>
        <p:spPr>
          <a:xfrm>
            <a:off x="11045131" y="634051"/>
            <a:ext cx="542032" cy="552760"/>
          </a:xfrm>
          <a:custGeom>
            <a:avLst/>
            <a:gdLst>
              <a:gd name="connsiteX0" fmla="*/ 0 w 814648"/>
              <a:gd name="connsiteY0" fmla="*/ 0 h 830773"/>
              <a:gd name="connsiteX1" fmla="*/ 814648 w 814648"/>
              <a:gd name="connsiteY1" fmla="*/ 0 h 830773"/>
              <a:gd name="connsiteX2" fmla="*/ 814648 w 814648"/>
              <a:gd name="connsiteY2" fmla="*/ 830773 h 830773"/>
              <a:gd name="connsiteX3" fmla="*/ 0 w 814648"/>
              <a:gd name="connsiteY3" fmla="*/ 830773 h 83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648" h="830773">
                <a:moveTo>
                  <a:pt x="0" y="0"/>
                </a:moveTo>
                <a:lnTo>
                  <a:pt x="814648" y="0"/>
                </a:lnTo>
                <a:lnTo>
                  <a:pt x="814648" y="830773"/>
                </a:lnTo>
                <a:lnTo>
                  <a:pt x="0" y="8307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624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4687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1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1.Project description sheet Excel template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14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63EEB551-B8C6-491A-A842-806048719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990586"/>
              </p:ext>
            </p:extLst>
          </p:nvPr>
        </p:nvGraphicFramePr>
        <p:xfrm>
          <a:off x="3865148" y="1672297"/>
          <a:ext cx="4461704" cy="475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17" name="Worksheet" r:id="rId7" imgW="5494055" imgH="5859646" progId="Excel.Sheet.12">
                  <p:embed/>
                </p:oleObj>
              </mc:Choice>
              <mc:Fallback>
                <p:oleObj name="Worksheet" r:id="rId7" imgW="5494055" imgH="5859646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65148" y="1672297"/>
                        <a:ext cx="4461704" cy="4758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ounded Rectangular Callout 36">
            <a:extLst>
              <a:ext uri="{FF2B5EF4-FFF2-40B4-BE49-F238E27FC236}">
                <a16:creationId xmlns:a16="http://schemas.microsoft.com/office/drawing/2014/main" id="{025BC525-0596-4FF6-9029-8ADA7C713B4F}"/>
              </a:ext>
            </a:extLst>
          </p:cNvPr>
          <p:cNvSpPr/>
          <p:nvPr/>
        </p:nvSpPr>
        <p:spPr bwMode="auto">
          <a:xfrm>
            <a:off x="8457294" y="1686151"/>
            <a:ext cx="1621887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/>
              <a:t>Double click to access the editable Excel spreadsheet</a:t>
            </a:r>
            <a:endParaRPr lang="en-US" sz="1400" b="1" dirty="0">
              <a:latin typeface="Arial" charset="0"/>
              <a:cs typeface="Times New Roman" pitchFamily="18" charset="0"/>
            </a:endParaRPr>
          </a:p>
        </p:txBody>
      </p:sp>
      <p:pic>
        <p:nvPicPr>
          <p:cNvPr id="27" name="Picture 2" descr="Excel Logo 2013">
            <a:extLst>
              <a:ext uri="{FF2B5EF4-FFF2-40B4-BE49-F238E27FC236}">
                <a16:creationId xmlns:a16="http://schemas.microsoft.com/office/drawing/2014/main" id="{0D807D79-4982-457C-9383-1E35AB54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2297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7798DC2-4DA6-43AF-8134-83B88C4755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8416"/>
          <a:stretch>
            <a:fillRect/>
          </a:stretch>
        </p:blipFill>
        <p:spPr>
          <a:xfrm>
            <a:off x="11045131" y="634051"/>
            <a:ext cx="542032" cy="552760"/>
          </a:xfrm>
          <a:custGeom>
            <a:avLst/>
            <a:gdLst>
              <a:gd name="connsiteX0" fmla="*/ 0 w 814648"/>
              <a:gd name="connsiteY0" fmla="*/ 0 h 830773"/>
              <a:gd name="connsiteX1" fmla="*/ 814648 w 814648"/>
              <a:gd name="connsiteY1" fmla="*/ 0 h 830773"/>
              <a:gd name="connsiteX2" fmla="*/ 814648 w 814648"/>
              <a:gd name="connsiteY2" fmla="*/ 830773 h 830773"/>
              <a:gd name="connsiteX3" fmla="*/ 0 w 814648"/>
              <a:gd name="connsiteY3" fmla="*/ 830773 h 83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648" h="830773">
                <a:moveTo>
                  <a:pt x="0" y="0"/>
                </a:moveTo>
                <a:lnTo>
                  <a:pt x="814648" y="0"/>
                </a:lnTo>
                <a:lnTo>
                  <a:pt x="814648" y="830773"/>
                </a:lnTo>
                <a:lnTo>
                  <a:pt x="0" y="8307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6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26719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29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2.The Worksheet description should include: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15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1682515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Financial model purpose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2924163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 worksheet overview with the name, the type and the description of each sheet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4165812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If required, some guidance on how works each sheet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0047EB-2A4D-48D7-A96A-D19A6D323FCB}"/>
              </a:ext>
            </a:extLst>
          </p:cNvPr>
          <p:cNvSpPr txBox="1"/>
          <p:nvPr/>
        </p:nvSpPr>
        <p:spPr>
          <a:xfrm>
            <a:off x="1402773" y="5407460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colour codes and formatting conventions used in the financial model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1682515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2924199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4165883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34D074-CB61-4488-B365-F41011275483}"/>
              </a:ext>
            </a:extLst>
          </p:cNvPr>
          <p:cNvSpPr/>
          <p:nvPr/>
        </p:nvSpPr>
        <p:spPr bwMode="auto">
          <a:xfrm>
            <a:off x="613063" y="5407567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2B4EAA4-775F-4302-B061-700F496106C2}"/>
              </a:ext>
            </a:extLst>
          </p:cNvPr>
          <p:cNvSpPr/>
          <p:nvPr/>
        </p:nvSpPr>
        <p:spPr>
          <a:xfrm>
            <a:off x="11083709" y="658701"/>
            <a:ext cx="503454" cy="503460"/>
          </a:xfrm>
          <a:custGeom>
            <a:avLst/>
            <a:gdLst>
              <a:gd name="connsiteX0" fmla="*/ 933345 w 933345"/>
              <a:gd name="connsiteY0" fmla="*/ 466592 h 933354"/>
              <a:gd name="connsiteX1" fmla="*/ 466658 w 933345"/>
              <a:gd name="connsiteY1" fmla="*/ 933355 h 933354"/>
              <a:gd name="connsiteX2" fmla="*/ 0 w 933345"/>
              <a:gd name="connsiteY2" fmla="*/ 466592 h 933354"/>
              <a:gd name="connsiteX3" fmla="*/ 466658 w 933345"/>
              <a:gd name="connsiteY3" fmla="*/ 0 h 933354"/>
              <a:gd name="connsiteX4" fmla="*/ 933345 w 933345"/>
              <a:gd name="connsiteY4" fmla="*/ 466592 h 933354"/>
              <a:gd name="connsiteX5" fmla="*/ 933345 w 933345"/>
              <a:gd name="connsiteY5" fmla="*/ 466592 h 933354"/>
              <a:gd name="connsiteX6" fmla="*/ 879996 w 933345"/>
              <a:gd name="connsiteY6" fmla="*/ 466592 h 933354"/>
              <a:gd name="connsiteX7" fmla="*/ 466658 w 933345"/>
              <a:gd name="connsiteY7" fmla="*/ 53245 h 933354"/>
              <a:gd name="connsiteX8" fmla="*/ 53350 w 933345"/>
              <a:gd name="connsiteY8" fmla="*/ 466592 h 933354"/>
              <a:gd name="connsiteX9" fmla="*/ 466658 w 933345"/>
              <a:gd name="connsiteY9" fmla="*/ 880043 h 933354"/>
              <a:gd name="connsiteX10" fmla="*/ 879996 w 933345"/>
              <a:gd name="connsiteY10" fmla="*/ 466592 h 933354"/>
              <a:gd name="connsiteX11" fmla="*/ 879996 w 933345"/>
              <a:gd name="connsiteY11" fmla="*/ 466592 h 933354"/>
              <a:gd name="connsiteX12" fmla="*/ 540077 w 933345"/>
              <a:gd name="connsiteY12" fmla="*/ 207997 h 933354"/>
              <a:gd name="connsiteX13" fmla="*/ 456676 w 933345"/>
              <a:gd name="connsiteY13" fmla="*/ 124625 h 933354"/>
              <a:gd name="connsiteX14" fmla="*/ 373323 w 933345"/>
              <a:gd name="connsiteY14" fmla="*/ 207997 h 933354"/>
              <a:gd name="connsiteX15" fmla="*/ 456676 w 933345"/>
              <a:gd name="connsiteY15" fmla="*/ 291332 h 933354"/>
              <a:gd name="connsiteX16" fmla="*/ 540077 w 933345"/>
              <a:gd name="connsiteY16" fmla="*/ 207997 h 933354"/>
              <a:gd name="connsiteX17" fmla="*/ 540077 w 933345"/>
              <a:gd name="connsiteY17" fmla="*/ 207997 h 933354"/>
              <a:gd name="connsiteX18" fmla="*/ 402507 w 933345"/>
              <a:gd name="connsiteY18" fmla="*/ 684476 h 933354"/>
              <a:gd name="connsiteX19" fmla="*/ 356902 w 933345"/>
              <a:gd name="connsiteY19" fmla="*/ 684476 h 933354"/>
              <a:gd name="connsiteX20" fmla="*/ 356902 w 933345"/>
              <a:gd name="connsiteY20" fmla="*/ 753199 h 933354"/>
              <a:gd name="connsiteX21" fmla="*/ 576424 w 933345"/>
              <a:gd name="connsiteY21" fmla="*/ 753199 h 933354"/>
              <a:gd name="connsiteX22" fmla="*/ 576424 w 933345"/>
              <a:gd name="connsiteY22" fmla="*/ 684476 h 933354"/>
              <a:gd name="connsiteX23" fmla="*/ 530819 w 933345"/>
              <a:gd name="connsiteY23" fmla="*/ 684476 h 933354"/>
              <a:gd name="connsiteX24" fmla="*/ 530819 w 933345"/>
              <a:gd name="connsiteY24" fmla="*/ 332527 h 933354"/>
              <a:gd name="connsiteX25" fmla="*/ 356902 w 933345"/>
              <a:gd name="connsiteY25" fmla="*/ 332527 h 933354"/>
              <a:gd name="connsiteX26" fmla="*/ 356902 w 933345"/>
              <a:gd name="connsiteY26" fmla="*/ 396278 h 933354"/>
              <a:gd name="connsiteX27" fmla="*/ 402507 w 933345"/>
              <a:gd name="connsiteY27" fmla="*/ 396278 h 933354"/>
              <a:gd name="connsiteX28" fmla="*/ 402507 w 933345"/>
              <a:gd name="connsiteY28" fmla="*/ 684476 h 93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3345" h="933354">
                <a:moveTo>
                  <a:pt x="933345" y="466592"/>
                </a:moveTo>
                <a:cubicBezTo>
                  <a:pt x="933345" y="724386"/>
                  <a:pt x="724453" y="933355"/>
                  <a:pt x="466658" y="933355"/>
                </a:cubicBezTo>
                <a:cubicBezTo>
                  <a:pt x="208979" y="933355"/>
                  <a:pt x="0" y="724386"/>
                  <a:pt x="0" y="466592"/>
                </a:cubicBezTo>
                <a:cubicBezTo>
                  <a:pt x="0" y="208912"/>
                  <a:pt x="208979" y="0"/>
                  <a:pt x="466658" y="0"/>
                </a:cubicBezTo>
                <a:cubicBezTo>
                  <a:pt x="724462" y="0"/>
                  <a:pt x="933345" y="208912"/>
                  <a:pt x="933345" y="466592"/>
                </a:cubicBezTo>
                <a:lnTo>
                  <a:pt x="933345" y="466592"/>
                </a:lnTo>
                <a:close/>
                <a:moveTo>
                  <a:pt x="879996" y="466592"/>
                </a:moveTo>
                <a:cubicBezTo>
                  <a:pt x="879996" y="238392"/>
                  <a:pt x="694982" y="53245"/>
                  <a:pt x="466658" y="53245"/>
                </a:cubicBezTo>
                <a:cubicBezTo>
                  <a:pt x="238363" y="53245"/>
                  <a:pt x="53350" y="238392"/>
                  <a:pt x="53350" y="466592"/>
                </a:cubicBezTo>
                <a:cubicBezTo>
                  <a:pt x="53350" y="695011"/>
                  <a:pt x="238363" y="880043"/>
                  <a:pt x="466658" y="880043"/>
                </a:cubicBezTo>
                <a:cubicBezTo>
                  <a:pt x="694982" y="880043"/>
                  <a:pt x="879996" y="695011"/>
                  <a:pt x="879996" y="466592"/>
                </a:cubicBezTo>
                <a:lnTo>
                  <a:pt x="879996" y="466592"/>
                </a:lnTo>
                <a:close/>
                <a:moveTo>
                  <a:pt x="540077" y="207997"/>
                </a:moveTo>
                <a:cubicBezTo>
                  <a:pt x="540077" y="162001"/>
                  <a:pt x="502787" y="124625"/>
                  <a:pt x="456676" y="124625"/>
                </a:cubicBezTo>
                <a:cubicBezTo>
                  <a:pt x="410699" y="124625"/>
                  <a:pt x="373323" y="162001"/>
                  <a:pt x="373323" y="207997"/>
                </a:cubicBezTo>
                <a:cubicBezTo>
                  <a:pt x="373323" y="253965"/>
                  <a:pt x="410699" y="291332"/>
                  <a:pt x="456676" y="291332"/>
                </a:cubicBezTo>
                <a:cubicBezTo>
                  <a:pt x="502787" y="291341"/>
                  <a:pt x="540077" y="253975"/>
                  <a:pt x="540077" y="207997"/>
                </a:cubicBezTo>
                <a:lnTo>
                  <a:pt x="540077" y="207997"/>
                </a:lnTo>
                <a:close/>
                <a:moveTo>
                  <a:pt x="402507" y="684476"/>
                </a:moveTo>
                <a:lnTo>
                  <a:pt x="356902" y="684476"/>
                </a:lnTo>
                <a:lnTo>
                  <a:pt x="356902" y="753199"/>
                </a:lnTo>
                <a:lnTo>
                  <a:pt x="576424" y="753199"/>
                </a:lnTo>
                <a:lnTo>
                  <a:pt x="576424" y="684476"/>
                </a:lnTo>
                <a:lnTo>
                  <a:pt x="530819" y="684476"/>
                </a:lnTo>
                <a:lnTo>
                  <a:pt x="530819" y="332527"/>
                </a:lnTo>
                <a:lnTo>
                  <a:pt x="356902" y="332527"/>
                </a:lnTo>
                <a:lnTo>
                  <a:pt x="356902" y="396278"/>
                </a:lnTo>
                <a:lnTo>
                  <a:pt x="402507" y="396278"/>
                </a:lnTo>
                <a:lnTo>
                  <a:pt x="402507" y="68447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94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6313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63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2.Worksheet description Excel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16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D7F9258-C4FE-4BE1-948F-D8D288F84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065800"/>
              </p:ext>
            </p:extLst>
          </p:nvPr>
        </p:nvGraphicFramePr>
        <p:xfrm>
          <a:off x="3570079" y="1630910"/>
          <a:ext cx="5051842" cy="4904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864" name="Worksheet" r:id="rId7" imgW="5730072" imgH="5707470" progId="Excel.Sheet.12">
                  <p:embed/>
                </p:oleObj>
              </mc:Choice>
              <mc:Fallback>
                <p:oleObj name="Worksheet" r:id="rId7" imgW="5730072" imgH="5707470" progId="Excel.Sheet.12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0079" y="1630910"/>
                        <a:ext cx="5051842" cy="4904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ounded Rectangular Callout 36">
            <a:extLst>
              <a:ext uri="{FF2B5EF4-FFF2-40B4-BE49-F238E27FC236}">
                <a16:creationId xmlns:a16="http://schemas.microsoft.com/office/drawing/2014/main" id="{8C90E8A1-0F70-4252-8349-E7A25ECE170E}"/>
              </a:ext>
            </a:extLst>
          </p:cNvPr>
          <p:cNvSpPr/>
          <p:nvPr/>
        </p:nvSpPr>
        <p:spPr bwMode="auto">
          <a:xfrm>
            <a:off x="8776856" y="1686151"/>
            <a:ext cx="2045632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tx2"/>
                </a:solidFill>
              </a:rPr>
              <a:t>The editable version of this Excel spreadsheet was part of your purchase</a:t>
            </a:r>
            <a:endParaRPr lang="en-US" sz="1400" b="1" dirty="0">
              <a:solidFill>
                <a:srgbClr val="0C2870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19" name="Picture 2" descr="Excel Logo 2013">
            <a:extLst>
              <a:ext uri="{FF2B5EF4-FFF2-40B4-BE49-F238E27FC236}">
                <a16:creationId xmlns:a16="http://schemas.microsoft.com/office/drawing/2014/main" id="{BB720546-FB83-4713-85DD-C179DBCA5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98" y="1620342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C649070-E879-48F2-9B7D-580D3548D79F}"/>
              </a:ext>
            </a:extLst>
          </p:cNvPr>
          <p:cNvSpPr/>
          <p:nvPr/>
        </p:nvSpPr>
        <p:spPr>
          <a:xfrm>
            <a:off x="11083709" y="658701"/>
            <a:ext cx="503454" cy="503460"/>
          </a:xfrm>
          <a:custGeom>
            <a:avLst/>
            <a:gdLst>
              <a:gd name="connsiteX0" fmla="*/ 933345 w 933345"/>
              <a:gd name="connsiteY0" fmla="*/ 466592 h 933354"/>
              <a:gd name="connsiteX1" fmla="*/ 466658 w 933345"/>
              <a:gd name="connsiteY1" fmla="*/ 933355 h 933354"/>
              <a:gd name="connsiteX2" fmla="*/ 0 w 933345"/>
              <a:gd name="connsiteY2" fmla="*/ 466592 h 933354"/>
              <a:gd name="connsiteX3" fmla="*/ 466658 w 933345"/>
              <a:gd name="connsiteY3" fmla="*/ 0 h 933354"/>
              <a:gd name="connsiteX4" fmla="*/ 933345 w 933345"/>
              <a:gd name="connsiteY4" fmla="*/ 466592 h 933354"/>
              <a:gd name="connsiteX5" fmla="*/ 933345 w 933345"/>
              <a:gd name="connsiteY5" fmla="*/ 466592 h 933354"/>
              <a:gd name="connsiteX6" fmla="*/ 879996 w 933345"/>
              <a:gd name="connsiteY6" fmla="*/ 466592 h 933354"/>
              <a:gd name="connsiteX7" fmla="*/ 466658 w 933345"/>
              <a:gd name="connsiteY7" fmla="*/ 53245 h 933354"/>
              <a:gd name="connsiteX8" fmla="*/ 53350 w 933345"/>
              <a:gd name="connsiteY8" fmla="*/ 466592 h 933354"/>
              <a:gd name="connsiteX9" fmla="*/ 466658 w 933345"/>
              <a:gd name="connsiteY9" fmla="*/ 880043 h 933354"/>
              <a:gd name="connsiteX10" fmla="*/ 879996 w 933345"/>
              <a:gd name="connsiteY10" fmla="*/ 466592 h 933354"/>
              <a:gd name="connsiteX11" fmla="*/ 879996 w 933345"/>
              <a:gd name="connsiteY11" fmla="*/ 466592 h 933354"/>
              <a:gd name="connsiteX12" fmla="*/ 540077 w 933345"/>
              <a:gd name="connsiteY12" fmla="*/ 207997 h 933354"/>
              <a:gd name="connsiteX13" fmla="*/ 456676 w 933345"/>
              <a:gd name="connsiteY13" fmla="*/ 124625 h 933354"/>
              <a:gd name="connsiteX14" fmla="*/ 373323 w 933345"/>
              <a:gd name="connsiteY14" fmla="*/ 207997 h 933354"/>
              <a:gd name="connsiteX15" fmla="*/ 456676 w 933345"/>
              <a:gd name="connsiteY15" fmla="*/ 291332 h 933354"/>
              <a:gd name="connsiteX16" fmla="*/ 540077 w 933345"/>
              <a:gd name="connsiteY16" fmla="*/ 207997 h 933354"/>
              <a:gd name="connsiteX17" fmla="*/ 540077 w 933345"/>
              <a:gd name="connsiteY17" fmla="*/ 207997 h 933354"/>
              <a:gd name="connsiteX18" fmla="*/ 402507 w 933345"/>
              <a:gd name="connsiteY18" fmla="*/ 684476 h 933354"/>
              <a:gd name="connsiteX19" fmla="*/ 356902 w 933345"/>
              <a:gd name="connsiteY19" fmla="*/ 684476 h 933354"/>
              <a:gd name="connsiteX20" fmla="*/ 356902 w 933345"/>
              <a:gd name="connsiteY20" fmla="*/ 753199 h 933354"/>
              <a:gd name="connsiteX21" fmla="*/ 576424 w 933345"/>
              <a:gd name="connsiteY21" fmla="*/ 753199 h 933354"/>
              <a:gd name="connsiteX22" fmla="*/ 576424 w 933345"/>
              <a:gd name="connsiteY22" fmla="*/ 684476 h 933354"/>
              <a:gd name="connsiteX23" fmla="*/ 530819 w 933345"/>
              <a:gd name="connsiteY23" fmla="*/ 684476 h 933354"/>
              <a:gd name="connsiteX24" fmla="*/ 530819 w 933345"/>
              <a:gd name="connsiteY24" fmla="*/ 332527 h 933354"/>
              <a:gd name="connsiteX25" fmla="*/ 356902 w 933345"/>
              <a:gd name="connsiteY25" fmla="*/ 332527 h 933354"/>
              <a:gd name="connsiteX26" fmla="*/ 356902 w 933345"/>
              <a:gd name="connsiteY26" fmla="*/ 396278 h 933354"/>
              <a:gd name="connsiteX27" fmla="*/ 402507 w 933345"/>
              <a:gd name="connsiteY27" fmla="*/ 396278 h 933354"/>
              <a:gd name="connsiteX28" fmla="*/ 402507 w 933345"/>
              <a:gd name="connsiteY28" fmla="*/ 684476 h 93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33345" h="933354">
                <a:moveTo>
                  <a:pt x="933345" y="466592"/>
                </a:moveTo>
                <a:cubicBezTo>
                  <a:pt x="933345" y="724386"/>
                  <a:pt x="724453" y="933355"/>
                  <a:pt x="466658" y="933355"/>
                </a:cubicBezTo>
                <a:cubicBezTo>
                  <a:pt x="208979" y="933355"/>
                  <a:pt x="0" y="724386"/>
                  <a:pt x="0" y="466592"/>
                </a:cubicBezTo>
                <a:cubicBezTo>
                  <a:pt x="0" y="208912"/>
                  <a:pt x="208979" y="0"/>
                  <a:pt x="466658" y="0"/>
                </a:cubicBezTo>
                <a:cubicBezTo>
                  <a:pt x="724462" y="0"/>
                  <a:pt x="933345" y="208912"/>
                  <a:pt x="933345" y="466592"/>
                </a:cubicBezTo>
                <a:lnTo>
                  <a:pt x="933345" y="466592"/>
                </a:lnTo>
                <a:close/>
                <a:moveTo>
                  <a:pt x="879996" y="466592"/>
                </a:moveTo>
                <a:cubicBezTo>
                  <a:pt x="879996" y="238392"/>
                  <a:pt x="694982" y="53245"/>
                  <a:pt x="466658" y="53245"/>
                </a:cubicBezTo>
                <a:cubicBezTo>
                  <a:pt x="238363" y="53245"/>
                  <a:pt x="53350" y="238392"/>
                  <a:pt x="53350" y="466592"/>
                </a:cubicBezTo>
                <a:cubicBezTo>
                  <a:pt x="53350" y="695011"/>
                  <a:pt x="238363" y="880043"/>
                  <a:pt x="466658" y="880043"/>
                </a:cubicBezTo>
                <a:cubicBezTo>
                  <a:pt x="694982" y="880043"/>
                  <a:pt x="879996" y="695011"/>
                  <a:pt x="879996" y="466592"/>
                </a:cubicBezTo>
                <a:lnTo>
                  <a:pt x="879996" y="466592"/>
                </a:lnTo>
                <a:close/>
                <a:moveTo>
                  <a:pt x="540077" y="207997"/>
                </a:moveTo>
                <a:cubicBezTo>
                  <a:pt x="540077" y="162001"/>
                  <a:pt x="502787" y="124625"/>
                  <a:pt x="456676" y="124625"/>
                </a:cubicBezTo>
                <a:cubicBezTo>
                  <a:pt x="410699" y="124625"/>
                  <a:pt x="373323" y="162001"/>
                  <a:pt x="373323" y="207997"/>
                </a:cubicBezTo>
                <a:cubicBezTo>
                  <a:pt x="373323" y="253965"/>
                  <a:pt x="410699" y="291332"/>
                  <a:pt x="456676" y="291332"/>
                </a:cubicBezTo>
                <a:cubicBezTo>
                  <a:pt x="502787" y="291341"/>
                  <a:pt x="540077" y="253975"/>
                  <a:pt x="540077" y="207997"/>
                </a:cubicBezTo>
                <a:lnTo>
                  <a:pt x="540077" y="207997"/>
                </a:lnTo>
                <a:close/>
                <a:moveTo>
                  <a:pt x="402507" y="684476"/>
                </a:moveTo>
                <a:lnTo>
                  <a:pt x="356902" y="684476"/>
                </a:lnTo>
                <a:lnTo>
                  <a:pt x="356902" y="753199"/>
                </a:lnTo>
                <a:lnTo>
                  <a:pt x="576424" y="753199"/>
                </a:lnTo>
                <a:lnTo>
                  <a:pt x="576424" y="684476"/>
                </a:lnTo>
                <a:lnTo>
                  <a:pt x="530819" y="684476"/>
                </a:lnTo>
                <a:lnTo>
                  <a:pt x="530819" y="332527"/>
                </a:lnTo>
                <a:lnTo>
                  <a:pt x="356902" y="332527"/>
                </a:lnTo>
                <a:lnTo>
                  <a:pt x="356902" y="396278"/>
                </a:lnTo>
                <a:lnTo>
                  <a:pt x="402507" y="396278"/>
                </a:lnTo>
                <a:lnTo>
                  <a:pt x="402507" y="68447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976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34928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7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3.The Worksheet Flow should include: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17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2160497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 visual representation of the inputs sheet, calculations sheet(s) and outputs sheet(s)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3402145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relationship between each sheet of the document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4643794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Links towards each sheet of the document in order to facilitate the navigation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2160497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3402181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4643865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grpSp>
        <p:nvGrpSpPr>
          <p:cNvPr id="17" name="Graphic 78">
            <a:extLst>
              <a:ext uri="{FF2B5EF4-FFF2-40B4-BE49-F238E27FC236}">
                <a16:creationId xmlns:a16="http://schemas.microsoft.com/office/drawing/2014/main" id="{9DFBA944-D500-4FA4-84EC-A0AB4776391A}"/>
              </a:ext>
            </a:extLst>
          </p:cNvPr>
          <p:cNvGrpSpPr/>
          <p:nvPr/>
        </p:nvGrpSpPr>
        <p:grpSpPr>
          <a:xfrm>
            <a:off x="10939205" y="703766"/>
            <a:ext cx="647958" cy="413330"/>
            <a:chOff x="4878597" y="5489892"/>
            <a:chExt cx="904875" cy="577215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2D1C49-89B5-4217-AE29-413AC25B29FF}"/>
                </a:ext>
              </a:extLst>
            </p:cNvPr>
            <p:cNvSpPr/>
            <p:nvPr/>
          </p:nvSpPr>
          <p:spPr>
            <a:xfrm>
              <a:off x="4878597" y="5489892"/>
              <a:ext cx="508635" cy="182880"/>
            </a:xfrm>
            <a:custGeom>
              <a:avLst/>
              <a:gdLst>
                <a:gd name="connsiteX0" fmla="*/ 431483 w 508635"/>
                <a:gd name="connsiteY0" fmla="*/ 113348 h 182880"/>
                <a:gd name="connsiteX1" fmla="*/ 414338 w 508635"/>
                <a:gd name="connsiteY1" fmla="*/ 129540 h 182880"/>
                <a:gd name="connsiteX2" fmla="*/ 413385 w 508635"/>
                <a:gd name="connsiteY2" fmla="*/ 160020 h 182880"/>
                <a:gd name="connsiteX3" fmla="*/ 429578 w 508635"/>
                <a:gd name="connsiteY3" fmla="*/ 166688 h 182880"/>
                <a:gd name="connsiteX4" fmla="*/ 443865 w 508635"/>
                <a:gd name="connsiteY4" fmla="*/ 160972 h 182880"/>
                <a:gd name="connsiteX5" fmla="*/ 501968 w 508635"/>
                <a:gd name="connsiteY5" fmla="*/ 107632 h 182880"/>
                <a:gd name="connsiteX6" fmla="*/ 508635 w 508635"/>
                <a:gd name="connsiteY6" fmla="*/ 91440 h 182880"/>
                <a:gd name="connsiteX7" fmla="*/ 501968 w 508635"/>
                <a:gd name="connsiteY7" fmla="*/ 75248 h 182880"/>
                <a:gd name="connsiteX8" fmla="*/ 443865 w 508635"/>
                <a:gd name="connsiteY8" fmla="*/ 21907 h 182880"/>
                <a:gd name="connsiteX9" fmla="*/ 413385 w 508635"/>
                <a:gd name="connsiteY9" fmla="*/ 22860 h 182880"/>
                <a:gd name="connsiteX10" fmla="*/ 414338 w 508635"/>
                <a:gd name="connsiteY10" fmla="*/ 53340 h 182880"/>
                <a:gd name="connsiteX11" fmla="*/ 431483 w 508635"/>
                <a:gd name="connsiteY11" fmla="*/ 69532 h 182880"/>
                <a:gd name="connsiteX12" fmla="*/ 180023 w 508635"/>
                <a:gd name="connsiteY12" fmla="*/ 69532 h 182880"/>
                <a:gd name="connsiteX13" fmla="*/ 91440 w 508635"/>
                <a:gd name="connsiteY13" fmla="*/ 0 h 182880"/>
                <a:gd name="connsiteX14" fmla="*/ 0 w 508635"/>
                <a:gd name="connsiteY14" fmla="*/ 91440 h 182880"/>
                <a:gd name="connsiteX15" fmla="*/ 91440 w 508635"/>
                <a:gd name="connsiteY15" fmla="*/ 182880 h 182880"/>
                <a:gd name="connsiteX16" fmla="*/ 180023 w 508635"/>
                <a:gd name="connsiteY16" fmla="*/ 113348 h 182880"/>
                <a:gd name="connsiteX17" fmla="*/ 431483 w 508635"/>
                <a:gd name="connsiteY17" fmla="*/ 113348 h 182880"/>
                <a:gd name="connsiteX18" fmla="*/ 91440 w 508635"/>
                <a:gd name="connsiteY18" fmla="*/ 140018 h 182880"/>
                <a:gd name="connsiteX19" fmla="*/ 42863 w 508635"/>
                <a:gd name="connsiteY19" fmla="*/ 91440 h 182880"/>
                <a:gd name="connsiteX20" fmla="*/ 91440 w 508635"/>
                <a:gd name="connsiteY20" fmla="*/ 42863 h 182880"/>
                <a:gd name="connsiteX21" fmla="*/ 140018 w 508635"/>
                <a:gd name="connsiteY21" fmla="*/ 91440 h 182880"/>
                <a:gd name="connsiteX22" fmla="*/ 91440 w 508635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5" h="182880">
                  <a:moveTo>
                    <a:pt x="431483" y="113348"/>
                  </a:moveTo>
                  <a:lnTo>
                    <a:pt x="414338" y="129540"/>
                  </a:lnTo>
                  <a:cubicBezTo>
                    <a:pt x="405765" y="138113"/>
                    <a:pt x="404813" y="151447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2"/>
                  </a:cubicBezTo>
                  <a:lnTo>
                    <a:pt x="501968" y="107632"/>
                  </a:lnTo>
                  <a:cubicBezTo>
                    <a:pt x="506730" y="103823"/>
                    <a:pt x="508635" y="98107"/>
                    <a:pt x="508635" y="91440"/>
                  </a:cubicBezTo>
                  <a:cubicBezTo>
                    <a:pt x="508635" y="85725"/>
                    <a:pt x="505778" y="80010"/>
                    <a:pt x="501968" y="75248"/>
                  </a:cubicBezTo>
                  <a:lnTo>
                    <a:pt x="443865" y="21907"/>
                  </a:lnTo>
                  <a:cubicBezTo>
                    <a:pt x="435293" y="13335"/>
                    <a:pt x="421005" y="14288"/>
                    <a:pt x="413385" y="22860"/>
                  </a:cubicBezTo>
                  <a:cubicBezTo>
                    <a:pt x="404813" y="31432"/>
                    <a:pt x="405765" y="45720"/>
                    <a:pt x="414338" y="53340"/>
                  </a:cubicBezTo>
                  <a:lnTo>
                    <a:pt x="431483" y="69532"/>
                  </a:lnTo>
                  <a:lnTo>
                    <a:pt x="180023" y="69532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7"/>
                    <a:pt x="0" y="91440"/>
                  </a:cubicBezTo>
                  <a:cubicBezTo>
                    <a:pt x="0" y="141922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40018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BA46EA-7734-439D-A09A-ADE5794AC7EF}"/>
                </a:ext>
              </a:extLst>
            </p:cNvPr>
            <p:cNvSpPr/>
            <p:nvPr/>
          </p:nvSpPr>
          <p:spPr>
            <a:xfrm>
              <a:off x="5226260" y="5489892"/>
              <a:ext cx="393382" cy="393382"/>
            </a:xfrm>
            <a:custGeom>
              <a:avLst/>
              <a:gdLst>
                <a:gd name="connsiteX0" fmla="*/ 300990 w 393382"/>
                <a:gd name="connsiteY0" fmla="*/ 0 h 393382"/>
                <a:gd name="connsiteX1" fmla="*/ 209550 w 393382"/>
                <a:gd name="connsiteY1" fmla="*/ 91440 h 393382"/>
                <a:gd name="connsiteX2" fmla="*/ 222885 w 393382"/>
                <a:gd name="connsiteY2" fmla="*/ 139065 h 393382"/>
                <a:gd name="connsiteX3" fmla="*/ 45720 w 393382"/>
                <a:gd name="connsiteY3" fmla="*/ 316230 h 393382"/>
                <a:gd name="connsiteX4" fmla="*/ 46673 w 393382"/>
                <a:gd name="connsiteY4" fmla="*/ 292418 h 393382"/>
                <a:gd name="connsiteX5" fmla="*/ 25718 w 393382"/>
                <a:gd name="connsiteY5" fmla="*/ 269558 h 393382"/>
                <a:gd name="connsiteX6" fmla="*/ 2857 w 393382"/>
                <a:gd name="connsiteY6" fmla="*/ 290513 h 393382"/>
                <a:gd name="connsiteX7" fmla="*/ 0 w 393382"/>
                <a:gd name="connsiteY7" fmla="*/ 370522 h 393382"/>
                <a:gd name="connsiteX8" fmla="*/ 6668 w 393382"/>
                <a:gd name="connsiteY8" fmla="*/ 386715 h 393382"/>
                <a:gd name="connsiteX9" fmla="*/ 21907 w 393382"/>
                <a:gd name="connsiteY9" fmla="*/ 393383 h 393382"/>
                <a:gd name="connsiteX10" fmla="*/ 22860 w 393382"/>
                <a:gd name="connsiteY10" fmla="*/ 393383 h 393382"/>
                <a:gd name="connsiteX11" fmla="*/ 101918 w 393382"/>
                <a:gd name="connsiteY11" fmla="*/ 390525 h 393382"/>
                <a:gd name="connsiteX12" fmla="*/ 122873 w 393382"/>
                <a:gd name="connsiteY12" fmla="*/ 367665 h 393382"/>
                <a:gd name="connsiteX13" fmla="*/ 100013 w 393382"/>
                <a:gd name="connsiteY13" fmla="*/ 346710 h 393382"/>
                <a:gd name="connsiteX14" fmla="*/ 76200 w 393382"/>
                <a:gd name="connsiteY14" fmla="*/ 347663 h 393382"/>
                <a:gd name="connsiteX15" fmla="*/ 254317 w 393382"/>
                <a:gd name="connsiteY15" fmla="*/ 169545 h 393382"/>
                <a:gd name="connsiteX16" fmla="*/ 301942 w 393382"/>
                <a:gd name="connsiteY16" fmla="*/ 182880 h 393382"/>
                <a:gd name="connsiteX17" fmla="*/ 393383 w 393382"/>
                <a:gd name="connsiteY17" fmla="*/ 91440 h 393382"/>
                <a:gd name="connsiteX18" fmla="*/ 300990 w 393382"/>
                <a:gd name="connsiteY18" fmla="*/ 0 h 393382"/>
                <a:gd name="connsiteX19" fmla="*/ 300990 w 393382"/>
                <a:gd name="connsiteY19" fmla="*/ 140018 h 393382"/>
                <a:gd name="connsiteX20" fmla="*/ 252413 w 393382"/>
                <a:gd name="connsiteY20" fmla="*/ 91440 h 393382"/>
                <a:gd name="connsiteX21" fmla="*/ 300990 w 393382"/>
                <a:gd name="connsiteY21" fmla="*/ 42863 h 393382"/>
                <a:gd name="connsiteX22" fmla="*/ 349567 w 393382"/>
                <a:gd name="connsiteY22" fmla="*/ 91440 h 393382"/>
                <a:gd name="connsiteX23" fmla="*/ 300990 w 393382"/>
                <a:gd name="connsiteY23" fmla="*/ 140018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3382" h="393382">
                  <a:moveTo>
                    <a:pt x="300990" y="0"/>
                  </a:moveTo>
                  <a:cubicBezTo>
                    <a:pt x="250508" y="0"/>
                    <a:pt x="209550" y="40957"/>
                    <a:pt x="209550" y="91440"/>
                  </a:cubicBezTo>
                  <a:cubicBezTo>
                    <a:pt x="209550" y="108585"/>
                    <a:pt x="214313" y="124777"/>
                    <a:pt x="222885" y="139065"/>
                  </a:cubicBezTo>
                  <a:lnTo>
                    <a:pt x="45720" y="316230"/>
                  </a:lnTo>
                  <a:lnTo>
                    <a:pt x="46673" y="292418"/>
                  </a:lnTo>
                  <a:cubicBezTo>
                    <a:pt x="47625" y="280035"/>
                    <a:pt x="38100" y="270510"/>
                    <a:pt x="25718" y="269558"/>
                  </a:cubicBezTo>
                  <a:cubicBezTo>
                    <a:pt x="13335" y="269558"/>
                    <a:pt x="3810" y="278130"/>
                    <a:pt x="2857" y="290513"/>
                  </a:cubicBezTo>
                  <a:lnTo>
                    <a:pt x="0" y="370522"/>
                  </a:lnTo>
                  <a:cubicBezTo>
                    <a:pt x="0" y="376238"/>
                    <a:pt x="1905" y="382905"/>
                    <a:pt x="6668" y="386715"/>
                  </a:cubicBezTo>
                  <a:cubicBezTo>
                    <a:pt x="10477" y="390525"/>
                    <a:pt x="16193" y="393383"/>
                    <a:pt x="21907" y="393383"/>
                  </a:cubicBezTo>
                  <a:cubicBezTo>
                    <a:pt x="21907" y="393383"/>
                    <a:pt x="22860" y="393383"/>
                    <a:pt x="22860" y="393383"/>
                  </a:cubicBezTo>
                  <a:lnTo>
                    <a:pt x="101918" y="390525"/>
                  </a:lnTo>
                  <a:cubicBezTo>
                    <a:pt x="114300" y="389572"/>
                    <a:pt x="122873" y="380047"/>
                    <a:pt x="122873" y="367665"/>
                  </a:cubicBezTo>
                  <a:cubicBezTo>
                    <a:pt x="121920" y="355283"/>
                    <a:pt x="112395" y="346710"/>
                    <a:pt x="100013" y="346710"/>
                  </a:cubicBezTo>
                  <a:lnTo>
                    <a:pt x="76200" y="347663"/>
                  </a:lnTo>
                  <a:lnTo>
                    <a:pt x="254317" y="169545"/>
                  </a:lnTo>
                  <a:cubicBezTo>
                    <a:pt x="268605" y="178118"/>
                    <a:pt x="283845" y="182880"/>
                    <a:pt x="301942" y="182880"/>
                  </a:cubicBezTo>
                  <a:cubicBezTo>
                    <a:pt x="352425" y="182880"/>
                    <a:pt x="393383" y="141922"/>
                    <a:pt x="393383" y="91440"/>
                  </a:cubicBezTo>
                  <a:cubicBezTo>
                    <a:pt x="393383" y="40957"/>
                    <a:pt x="351473" y="0"/>
                    <a:pt x="300990" y="0"/>
                  </a:cubicBezTo>
                  <a:close/>
                  <a:moveTo>
                    <a:pt x="300990" y="140018"/>
                  </a:moveTo>
                  <a:cubicBezTo>
                    <a:pt x="274320" y="140018"/>
                    <a:pt x="252413" y="118110"/>
                    <a:pt x="252413" y="91440"/>
                  </a:cubicBezTo>
                  <a:cubicBezTo>
                    <a:pt x="252413" y="64770"/>
                    <a:pt x="274320" y="42863"/>
                    <a:pt x="300990" y="42863"/>
                  </a:cubicBezTo>
                  <a:cubicBezTo>
                    <a:pt x="327660" y="42863"/>
                    <a:pt x="349567" y="64770"/>
                    <a:pt x="349567" y="91440"/>
                  </a:cubicBezTo>
                  <a:cubicBezTo>
                    <a:pt x="349567" y="118110"/>
                    <a:pt x="327660" y="140018"/>
                    <a:pt x="30099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8CB138-AA3C-416B-A922-A87B896E3EBE}"/>
                </a:ext>
              </a:extLst>
            </p:cNvPr>
            <p:cNvSpPr/>
            <p:nvPr/>
          </p:nvSpPr>
          <p:spPr>
            <a:xfrm>
              <a:off x="5043379" y="5884227"/>
              <a:ext cx="508634" cy="182880"/>
            </a:xfrm>
            <a:custGeom>
              <a:avLst/>
              <a:gdLst>
                <a:gd name="connsiteX0" fmla="*/ 442913 w 508634"/>
                <a:gd name="connsiteY0" fmla="*/ 21908 h 182880"/>
                <a:gd name="connsiteX1" fmla="*/ 412433 w 508634"/>
                <a:gd name="connsiteY1" fmla="*/ 22860 h 182880"/>
                <a:gd name="connsiteX2" fmla="*/ 413385 w 508634"/>
                <a:gd name="connsiteY2" fmla="*/ 53340 h 182880"/>
                <a:gd name="connsiteX3" fmla="*/ 430530 w 508634"/>
                <a:gd name="connsiteY3" fmla="*/ 69533 h 182880"/>
                <a:gd name="connsiteX4" fmla="*/ 180023 w 508634"/>
                <a:gd name="connsiteY4" fmla="*/ 69533 h 182880"/>
                <a:gd name="connsiteX5" fmla="*/ 91440 w 508634"/>
                <a:gd name="connsiteY5" fmla="*/ 0 h 182880"/>
                <a:gd name="connsiteX6" fmla="*/ 0 w 508634"/>
                <a:gd name="connsiteY6" fmla="*/ 91440 h 182880"/>
                <a:gd name="connsiteX7" fmla="*/ 91440 w 508634"/>
                <a:gd name="connsiteY7" fmla="*/ 182880 h 182880"/>
                <a:gd name="connsiteX8" fmla="*/ 180023 w 508634"/>
                <a:gd name="connsiteY8" fmla="*/ 113348 h 182880"/>
                <a:gd name="connsiteX9" fmla="*/ 431483 w 508634"/>
                <a:gd name="connsiteY9" fmla="*/ 113348 h 182880"/>
                <a:gd name="connsiteX10" fmla="*/ 414338 w 508634"/>
                <a:gd name="connsiteY10" fmla="*/ 129540 h 182880"/>
                <a:gd name="connsiteX11" fmla="*/ 413385 w 508634"/>
                <a:gd name="connsiteY11" fmla="*/ 160020 h 182880"/>
                <a:gd name="connsiteX12" fmla="*/ 429578 w 508634"/>
                <a:gd name="connsiteY12" fmla="*/ 166688 h 182880"/>
                <a:gd name="connsiteX13" fmla="*/ 443865 w 508634"/>
                <a:gd name="connsiteY13" fmla="*/ 160973 h 182880"/>
                <a:gd name="connsiteX14" fmla="*/ 501968 w 508634"/>
                <a:gd name="connsiteY14" fmla="*/ 107633 h 182880"/>
                <a:gd name="connsiteX15" fmla="*/ 508635 w 508634"/>
                <a:gd name="connsiteY15" fmla="*/ 91440 h 182880"/>
                <a:gd name="connsiteX16" fmla="*/ 501968 w 508634"/>
                <a:gd name="connsiteY16" fmla="*/ 75248 h 182880"/>
                <a:gd name="connsiteX17" fmla="*/ 442913 w 508634"/>
                <a:gd name="connsiteY17" fmla="*/ 21908 h 182880"/>
                <a:gd name="connsiteX18" fmla="*/ 91440 w 508634"/>
                <a:gd name="connsiteY18" fmla="*/ 140018 h 182880"/>
                <a:gd name="connsiteX19" fmla="*/ 42863 w 508634"/>
                <a:gd name="connsiteY19" fmla="*/ 91440 h 182880"/>
                <a:gd name="connsiteX20" fmla="*/ 91440 w 508634"/>
                <a:gd name="connsiteY20" fmla="*/ 42863 h 182880"/>
                <a:gd name="connsiteX21" fmla="*/ 140018 w 508634"/>
                <a:gd name="connsiteY21" fmla="*/ 91440 h 182880"/>
                <a:gd name="connsiteX22" fmla="*/ 91440 w 508634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4" h="182880">
                  <a:moveTo>
                    <a:pt x="442913" y="21908"/>
                  </a:moveTo>
                  <a:cubicBezTo>
                    <a:pt x="434340" y="13335"/>
                    <a:pt x="420053" y="14288"/>
                    <a:pt x="412433" y="22860"/>
                  </a:cubicBezTo>
                  <a:cubicBezTo>
                    <a:pt x="403860" y="31433"/>
                    <a:pt x="404813" y="45720"/>
                    <a:pt x="413385" y="53340"/>
                  </a:cubicBezTo>
                  <a:lnTo>
                    <a:pt x="430530" y="69533"/>
                  </a:lnTo>
                  <a:lnTo>
                    <a:pt x="180023" y="69533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8"/>
                    <a:pt x="0" y="91440"/>
                  </a:cubicBezTo>
                  <a:cubicBezTo>
                    <a:pt x="0" y="141923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lnTo>
                    <a:pt x="414338" y="129540"/>
                  </a:lnTo>
                  <a:cubicBezTo>
                    <a:pt x="405765" y="138113"/>
                    <a:pt x="404813" y="151448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3"/>
                  </a:cubicBezTo>
                  <a:lnTo>
                    <a:pt x="501968" y="107633"/>
                  </a:lnTo>
                  <a:cubicBezTo>
                    <a:pt x="506730" y="103823"/>
                    <a:pt x="508635" y="98108"/>
                    <a:pt x="508635" y="91440"/>
                  </a:cubicBezTo>
                  <a:cubicBezTo>
                    <a:pt x="508635" y="84773"/>
                    <a:pt x="505778" y="80010"/>
                    <a:pt x="501968" y="75248"/>
                  </a:cubicBezTo>
                  <a:lnTo>
                    <a:pt x="442913" y="2190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87E91-D513-4964-8391-6D793251C802}"/>
                </a:ext>
              </a:extLst>
            </p:cNvPr>
            <p:cNvSpPr/>
            <p:nvPr/>
          </p:nvSpPr>
          <p:spPr>
            <a:xfrm>
              <a:off x="5600592" y="5884227"/>
              <a:ext cx="182879" cy="18288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0018 h 182880"/>
                <a:gd name="connsiteX6" fmla="*/ 42863 w 182879"/>
                <a:gd name="connsiteY6" fmla="*/ 91440 h 182880"/>
                <a:gd name="connsiteX7" fmla="*/ 91440 w 182879"/>
                <a:gd name="connsiteY7" fmla="*/ 42863 h 182880"/>
                <a:gd name="connsiteX8" fmla="*/ 140017 w 182879"/>
                <a:gd name="connsiteY8" fmla="*/ 91440 h 182880"/>
                <a:gd name="connsiteX9" fmla="*/ 91440 w 182879"/>
                <a:gd name="connsiteY9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0957" y="0"/>
                    <a:pt x="0" y="40958"/>
                    <a:pt x="0" y="91440"/>
                  </a:cubicBezTo>
                  <a:cubicBezTo>
                    <a:pt x="0" y="141923"/>
                    <a:pt x="40957" y="182880"/>
                    <a:pt x="91440" y="182880"/>
                  </a:cubicBezTo>
                  <a:cubicBezTo>
                    <a:pt x="141922" y="182880"/>
                    <a:pt x="182880" y="141923"/>
                    <a:pt x="182880" y="91440"/>
                  </a:cubicBezTo>
                  <a:cubicBezTo>
                    <a:pt x="182880" y="40958"/>
                    <a:pt x="141922" y="0"/>
                    <a:pt x="91440" y="0"/>
                  </a:cubicBez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7" y="64770"/>
                    <a:pt x="140017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0296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53098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1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3.Worksheet Flow Excel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18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3A73491-9071-4DC7-A292-731068EB53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4610"/>
              </p:ext>
            </p:extLst>
          </p:nvPr>
        </p:nvGraphicFramePr>
        <p:xfrm>
          <a:off x="2012950" y="1941513"/>
          <a:ext cx="8162925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11" name="Worksheet" r:id="rId7" imgW="9170631" imgH="4838839" progId="Excel.Sheet.12">
                  <p:embed/>
                </p:oleObj>
              </mc:Choice>
              <mc:Fallback>
                <p:oleObj name="Worksheet" r:id="rId7" imgW="9170631" imgH="4838839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2950" y="1941513"/>
                        <a:ext cx="8162925" cy="431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 descr="Excel Logo 2013">
            <a:extLst>
              <a:ext uri="{FF2B5EF4-FFF2-40B4-BE49-F238E27FC236}">
                <a16:creationId xmlns:a16="http://schemas.microsoft.com/office/drawing/2014/main" id="{5BFD8D82-EFDB-4F82-8589-3B2FC5DC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4" y="1939242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aphic 78">
            <a:extLst>
              <a:ext uri="{FF2B5EF4-FFF2-40B4-BE49-F238E27FC236}">
                <a16:creationId xmlns:a16="http://schemas.microsoft.com/office/drawing/2014/main" id="{8ABBA403-2B3A-4DFD-80C3-BECD47FC9890}"/>
              </a:ext>
            </a:extLst>
          </p:cNvPr>
          <p:cNvGrpSpPr/>
          <p:nvPr/>
        </p:nvGrpSpPr>
        <p:grpSpPr>
          <a:xfrm>
            <a:off x="10939205" y="703766"/>
            <a:ext cx="647958" cy="413330"/>
            <a:chOff x="4878597" y="5489892"/>
            <a:chExt cx="904875" cy="577215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196F5A-C5B5-4F89-BCEB-F79522560C67}"/>
                </a:ext>
              </a:extLst>
            </p:cNvPr>
            <p:cNvSpPr/>
            <p:nvPr/>
          </p:nvSpPr>
          <p:spPr>
            <a:xfrm>
              <a:off x="4878597" y="5489892"/>
              <a:ext cx="508635" cy="182880"/>
            </a:xfrm>
            <a:custGeom>
              <a:avLst/>
              <a:gdLst>
                <a:gd name="connsiteX0" fmla="*/ 431483 w 508635"/>
                <a:gd name="connsiteY0" fmla="*/ 113348 h 182880"/>
                <a:gd name="connsiteX1" fmla="*/ 414338 w 508635"/>
                <a:gd name="connsiteY1" fmla="*/ 129540 h 182880"/>
                <a:gd name="connsiteX2" fmla="*/ 413385 w 508635"/>
                <a:gd name="connsiteY2" fmla="*/ 160020 h 182880"/>
                <a:gd name="connsiteX3" fmla="*/ 429578 w 508635"/>
                <a:gd name="connsiteY3" fmla="*/ 166688 h 182880"/>
                <a:gd name="connsiteX4" fmla="*/ 443865 w 508635"/>
                <a:gd name="connsiteY4" fmla="*/ 160972 h 182880"/>
                <a:gd name="connsiteX5" fmla="*/ 501968 w 508635"/>
                <a:gd name="connsiteY5" fmla="*/ 107632 h 182880"/>
                <a:gd name="connsiteX6" fmla="*/ 508635 w 508635"/>
                <a:gd name="connsiteY6" fmla="*/ 91440 h 182880"/>
                <a:gd name="connsiteX7" fmla="*/ 501968 w 508635"/>
                <a:gd name="connsiteY7" fmla="*/ 75248 h 182880"/>
                <a:gd name="connsiteX8" fmla="*/ 443865 w 508635"/>
                <a:gd name="connsiteY8" fmla="*/ 21907 h 182880"/>
                <a:gd name="connsiteX9" fmla="*/ 413385 w 508635"/>
                <a:gd name="connsiteY9" fmla="*/ 22860 h 182880"/>
                <a:gd name="connsiteX10" fmla="*/ 414338 w 508635"/>
                <a:gd name="connsiteY10" fmla="*/ 53340 h 182880"/>
                <a:gd name="connsiteX11" fmla="*/ 431483 w 508635"/>
                <a:gd name="connsiteY11" fmla="*/ 69532 h 182880"/>
                <a:gd name="connsiteX12" fmla="*/ 180023 w 508635"/>
                <a:gd name="connsiteY12" fmla="*/ 69532 h 182880"/>
                <a:gd name="connsiteX13" fmla="*/ 91440 w 508635"/>
                <a:gd name="connsiteY13" fmla="*/ 0 h 182880"/>
                <a:gd name="connsiteX14" fmla="*/ 0 w 508635"/>
                <a:gd name="connsiteY14" fmla="*/ 91440 h 182880"/>
                <a:gd name="connsiteX15" fmla="*/ 91440 w 508635"/>
                <a:gd name="connsiteY15" fmla="*/ 182880 h 182880"/>
                <a:gd name="connsiteX16" fmla="*/ 180023 w 508635"/>
                <a:gd name="connsiteY16" fmla="*/ 113348 h 182880"/>
                <a:gd name="connsiteX17" fmla="*/ 431483 w 508635"/>
                <a:gd name="connsiteY17" fmla="*/ 113348 h 182880"/>
                <a:gd name="connsiteX18" fmla="*/ 91440 w 508635"/>
                <a:gd name="connsiteY18" fmla="*/ 140018 h 182880"/>
                <a:gd name="connsiteX19" fmla="*/ 42863 w 508635"/>
                <a:gd name="connsiteY19" fmla="*/ 91440 h 182880"/>
                <a:gd name="connsiteX20" fmla="*/ 91440 w 508635"/>
                <a:gd name="connsiteY20" fmla="*/ 42863 h 182880"/>
                <a:gd name="connsiteX21" fmla="*/ 140018 w 508635"/>
                <a:gd name="connsiteY21" fmla="*/ 91440 h 182880"/>
                <a:gd name="connsiteX22" fmla="*/ 91440 w 508635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5" h="182880">
                  <a:moveTo>
                    <a:pt x="431483" y="113348"/>
                  </a:moveTo>
                  <a:lnTo>
                    <a:pt x="414338" y="129540"/>
                  </a:lnTo>
                  <a:cubicBezTo>
                    <a:pt x="405765" y="138113"/>
                    <a:pt x="404813" y="151447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2"/>
                  </a:cubicBezTo>
                  <a:lnTo>
                    <a:pt x="501968" y="107632"/>
                  </a:lnTo>
                  <a:cubicBezTo>
                    <a:pt x="506730" y="103823"/>
                    <a:pt x="508635" y="98107"/>
                    <a:pt x="508635" y="91440"/>
                  </a:cubicBezTo>
                  <a:cubicBezTo>
                    <a:pt x="508635" y="85725"/>
                    <a:pt x="505778" y="80010"/>
                    <a:pt x="501968" y="75248"/>
                  </a:cubicBezTo>
                  <a:lnTo>
                    <a:pt x="443865" y="21907"/>
                  </a:lnTo>
                  <a:cubicBezTo>
                    <a:pt x="435293" y="13335"/>
                    <a:pt x="421005" y="14288"/>
                    <a:pt x="413385" y="22860"/>
                  </a:cubicBezTo>
                  <a:cubicBezTo>
                    <a:pt x="404813" y="31432"/>
                    <a:pt x="405765" y="45720"/>
                    <a:pt x="414338" y="53340"/>
                  </a:cubicBezTo>
                  <a:lnTo>
                    <a:pt x="431483" y="69532"/>
                  </a:lnTo>
                  <a:lnTo>
                    <a:pt x="180023" y="69532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7"/>
                    <a:pt x="0" y="91440"/>
                  </a:cubicBezTo>
                  <a:cubicBezTo>
                    <a:pt x="0" y="141922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40018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8C856-5C27-43E0-8525-D54F93E9A4B7}"/>
                </a:ext>
              </a:extLst>
            </p:cNvPr>
            <p:cNvSpPr/>
            <p:nvPr/>
          </p:nvSpPr>
          <p:spPr>
            <a:xfrm>
              <a:off x="5226260" y="5489892"/>
              <a:ext cx="393382" cy="393382"/>
            </a:xfrm>
            <a:custGeom>
              <a:avLst/>
              <a:gdLst>
                <a:gd name="connsiteX0" fmla="*/ 300990 w 393382"/>
                <a:gd name="connsiteY0" fmla="*/ 0 h 393382"/>
                <a:gd name="connsiteX1" fmla="*/ 209550 w 393382"/>
                <a:gd name="connsiteY1" fmla="*/ 91440 h 393382"/>
                <a:gd name="connsiteX2" fmla="*/ 222885 w 393382"/>
                <a:gd name="connsiteY2" fmla="*/ 139065 h 393382"/>
                <a:gd name="connsiteX3" fmla="*/ 45720 w 393382"/>
                <a:gd name="connsiteY3" fmla="*/ 316230 h 393382"/>
                <a:gd name="connsiteX4" fmla="*/ 46673 w 393382"/>
                <a:gd name="connsiteY4" fmla="*/ 292418 h 393382"/>
                <a:gd name="connsiteX5" fmla="*/ 25718 w 393382"/>
                <a:gd name="connsiteY5" fmla="*/ 269558 h 393382"/>
                <a:gd name="connsiteX6" fmla="*/ 2857 w 393382"/>
                <a:gd name="connsiteY6" fmla="*/ 290513 h 393382"/>
                <a:gd name="connsiteX7" fmla="*/ 0 w 393382"/>
                <a:gd name="connsiteY7" fmla="*/ 370522 h 393382"/>
                <a:gd name="connsiteX8" fmla="*/ 6668 w 393382"/>
                <a:gd name="connsiteY8" fmla="*/ 386715 h 393382"/>
                <a:gd name="connsiteX9" fmla="*/ 21907 w 393382"/>
                <a:gd name="connsiteY9" fmla="*/ 393383 h 393382"/>
                <a:gd name="connsiteX10" fmla="*/ 22860 w 393382"/>
                <a:gd name="connsiteY10" fmla="*/ 393383 h 393382"/>
                <a:gd name="connsiteX11" fmla="*/ 101918 w 393382"/>
                <a:gd name="connsiteY11" fmla="*/ 390525 h 393382"/>
                <a:gd name="connsiteX12" fmla="*/ 122873 w 393382"/>
                <a:gd name="connsiteY12" fmla="*/ 367665 h 393382"/>
                <a:gd name="connsiteX13" fmla="*/ 100013 w 393382"/>
                <a:gd name="connsiteY13" fmla="*/ 346710 h 393382"/>
                <a:gd name="connsiteX14" fmla="*/ 76200 w 393382"/>
                <a:gd name="connsiteY14" fmla="*/ 347663 h 393382"/>
                <a:gd name="connsiteX15" fmla="*/ 254317 w 393382"/>
                <a:gd name="connsiteY15" fmla="*/ 169545 h 393382"/>
                <a:gd name="connsiteX16" fmla="*/ 301942 w 393382"/>
                <a:gd name="connsiteY16" fmla="*/ 182880 h 393382"/>
                <a:gd name="connsiteX17" fmla="*/ 393383 w 393382"/>
                <a:gd name="connsiteY17" fmla="*/ 91440 h 393382"/>
                <a:gd name="connsiteX18" fmla="*/ 300990 w 393382"/>
                <a:gd name="connsiteY18" fmla="*/ 0 h 393382"/>
                <a:gd name="connsiteX19" fmla="*/ 300990 w 393382"/>
                <a:gd name="connsiteY19" fmla="*/ 140018 h 393382"/>
                <a:gd name="connsiteX20" fmla="*/ 252413 w 393382"/>
                <a:gd name="connsiteY20" fmla="*/ 91440 h 393382"/>
                <a:gd name="connsiteX21" fmla="*/ 300990 w 393382"/>
                <a:gd name="connsiteY21" fmla="*/ 42863 h 393382"/>
                <a:gd name="connsiteX22" fmla="*/ 349567 w 393382"/>
                <a:gd name="connsiteY22" fmla="*/ 91440 h 393382"/>
                <a:gd name="connsiteX23" fmla="*/ 300990 w 393382"/>
                <a:gd name="connsiteY23" fmla="*/ 140018 h 39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3382" h="393382">
                  <a:moveTo>
                    <a:pt x="300990" y="0"/>
                  </a:moveTo>
                  <a:cubicBezTo>
                    <a:pt x="250508" y="0"/>
                    <a:pt x="209550" y="40957"/>
                    <a:pt x="209550" y="91440"/>
                  </a:cubicBezTo>
                  <a:cubicBezTo>
                    <a:pt x="209550" y="108585"/>
                    <a:pt x="214313" y="124777"/>
                    <a:pt x="222885" y="139065"/>
                  </a:cubicBezTo>
                  <a:lnTo>
                    <a:pt x="45720" y="316230"/>
                  </a:lnTo>
                  <a:lnTo>
                    <a:pt x="46673" y="292418"/>
                  </a:lnTo>
                  <a:cubicBezTo>
                    <a:pt x="47625" y="280035"/>
                    <a:pt x="38100" y="270510"/>
                    <a:pt x="25718" y="269558"/>
                  </a:cubicBezTo>
                  <a:cubicBezTo>
                    <a:pt x="13335" y="269558"/>
                    <a:pt x="3810" y="278130"/>
                    <a:pt x="2857" y="290513"/>
                  </a:cubicBezTo>
                  <a:lnTo>
                    <a:pt x="0" y="370522"/>
                  </a:lnTo>
                  <a:cubicBezTo>
                    <a:pt x="0" y="376238"/>
                    <a:pt x="1905" y="382905"/>
                    <a:pt x="6668" y="386715"/>
                  </a:cubicBezTo>
                  <a:cubicBezTo>
                    <a:pt x="10477" y="390525"/>
                    <a:pt x="16193" y="393383"/>
                    <a:pt x="21907" y="393383"/>
                  </a:cubicBezTo>
                  <a:cubicBezTo>
                    <a:pt x="21907" y="393383"/>
                    <a:pt x="22860" y="393383"/>
                    <a:pt x="22860" y="393383"/>
                  </a:cubicBezTo>
                  <a:lnTo>
                    <a:pt x="101918" y="390525"/>
                  </a:lnTo>
                  <a:cubicBezTo>
                    <a:pt x="114300" y="389572"/>
                    <a:pt x="122873" y="380047"/>
                    <a:pt x="122873" y="367665"/>
                  </a:cubicBezTo>
                  <a:cubicBezTo>
                    <a:pt x="121920" y="355283"/>
                    <a:pt x="112395" y="346710"/>
                    <a:pt x="100013" y="346710"/>
                  </a:cubicBezTo>
                  <a:lnTo>
                    <a:pt x="76200" y="347663"/>
                  </a:lnTo>
                  <a:lnTo>
                    <a:pt x="254317" y="169545"/>
                  </a:lnTo>
                  <a:cubicBezTo>
                    <a:pt x="268605" y="178118"/>
                    <a:pt x="283845" y="182880"/>
                    <a:pt x="301942" y="182880"/>
                  </a:cubicBezTo>
                  <a:cubicBezTo>
                    <a:pt x="352425" y="182880"/>
                    <a:pt x="393383" y="141922"/>
                    <a:pt x="393383" y="91440"/>
                  </a:cubicBezTo>
                  <a:cubicBezTo>
                    <a:pt x="393383" y="40957"/>
                    <a:pt x="351473" y="0"/>
                    <a:pt x="300990" y="0"/>
                  </a:cubicBezTo>
                  <a:close/>
                  <a:moveTo>
                    <a:pt x="300990" y="140018"/>
                  </a:moveTo>
                  <a:cubicBezTo>
                    <a:pt x="274320" y="140018"/>
                    <a:pt x="252413" y="118110"/>
                    <a:pt x="252413" y="91440"/>
                  </a:cubicBezTo>
                  <a:cubicBezTo>
                    <a:pt x="252413" y="64770"/>
                    <a:pt x="274320" y="42863"/>
                    <a:pt x="300990" y="42863"/>
                  </a:cubicBezTo>
                  <a:cubicBezTo>
                    <a:pt x="327660" y="42863"/>
                    <a:pt x="349567" y="64770"/>
                    <a:pt x="349567" y="91440"/>
                  </a:cubicBezTo>
                  <a:cubicBezTo>
                    <a:pt x="349567" y="118110"/>
                    <a:pt x="327660" y="140018"/>
                    <a:pt x="30099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B1F38E-4D1C-4CBA-9291-F410F1933C70}"/>
                </a:ext>
              </a:extLst>
            </p:cNvPr>
            <p:cNvSpPr/>
            <p:nvPr/>
          </p:nvSpPr>
          <p:spPr>
            <a:xfrm>
              <a:off x="5043379" y="5884227"/>
              <a:ext cx="508634" cy="182880"/>
            </a:xfrm>
            <a:custGeom>
              <a:avLst/>
              <a:gdLst>
                <a:gd name="connsiteX0" fmla="*/ 442913 w 508634"/>
                <a:gd name="connsiteY0" fmla="*/ 21908 h 182880"/>
                <a:gd name="connsiteX1" fmla="*/ 412433 w 508634"/>
                <a:gd name="connsiteY1" fmla="*/ 22860 h 182880"/>
                <a:gd name="connsiteX2" fmla="*/ 413385 w 508634"/>
                <a:gd name="connsiteY2" fmla="*/ 53340 h 182880"/>
                <a:gd name="connsiteX3" fmla="*/ 430530 w 508634"/>
                <a:gd name="connsiteY3" fmla="*/ 69533 h 182880"/>
                <a:gd name="connsiteX4" fmla="*/ 180023 w 508634"/>
                <a:gd name="connsiteY4" fmla="*/ 69533 h 182880"/>
                <a:gd name="connsiteX5" fmla="*/ 91440 w 508634"/>
                <a:gd name="connsiteY5" fmla="*/ 0 h 182880"/>
                <a:gd name="connsiteX6" fmla="*/ 0 w 508634"/>
                <a:gd name="connsiteY6" fmla="*/ 91440 h 182880"/>
                <a:gd name="connsiteX7" fmla="*/ 91440 w 508634"/>
                <a:gd name="connsiteY7" fmla="*/ 182880 h 182880"/>
                <a:gd name="connsiteX8" fmla="*/ 180023 w 508634"/>
                <a:gd name="connsiteY8" fmla="*/ 113348 h 182880"/>
                <a:gd name="connsiteX9" fmla="*/ 431483 w 508634"/>
                <a:gd name="connsiteY9" fmla="*/ 113348 h 182880"/>
                <a:gd name="connsiteX10" fmla="*/ 414338 w 508634"/>
                <a:gd name="connsiteY10" fmla="*/ 129540 h 182880"/>
                <a:gd name="connsiteX11" fmla="*/ 413385 w 508634"/>
                <a:gd name="connsiteY11" fmla="*/ 160020 h 182880"/>
                <a:gd name="connsiteX12" fmla="*/ 429578 w 508634"/>
                <a:gd name="connsiteY12" fmla="*/ 166688 h 182880"/>
                <a:gd name="connsiteX13" fmla="*/ 443865 w 508634"/>
                <a:gd name="connsiteY13" fmla="*/ 160973 h 182880"/>
                <a:gd name="connsiteX14" fmla="*/ 501968 w 508634"/>
                <a:gd name="connsiteY14" fmla="*/ 107633 h 182880"/>
                <a:gd name="connsiteX15" fmla="*/ 508635 w 508634"/>
                <a:gd name="connsiteY15" fmla="*/ 91440 h 182880"/>
                <a:gd name="connsiteX16" fmla="*/ 501968 w 508634"/>
                <a:gd name="connsiteY16" fmla="*/ 75248 h 182880"/>
                <a:gd name="connsiteX17" fmla="*/ 442913 w 508634"/>
                <a:gd name="connsiteY17" fmla="*/ 21908 h 182880"/>
                <a:gd name="connsiteX18" fmla="*/ 91440 w 508634"/>
                <a:gd name="connsiteY18" fmla="*/ 140018 h 182880"/>
                <a:gd name="connsiteX19" fmla="*/ 42863 w 508634"/>
                <a:gd name="connsiteY19" fmla="*/ 91440 h 182880"/>
                <a:gd name="connsiteX20" fmla="*/ 91440 w 508634"/>
                <a:gd name="connsiteY20" fmla="*/ 42863 h 182880"/>
                <a:gd name="connsiteX21" fmla="*/ 140018 w 508634"/>
                <a:gd name="connsiteY21" fmla="*/ 91440 h 182880"/>
                <a:gd name="connsiteX22" fmla="*/ 91440 w 508634"/>
                <a:gd name="connsiteY22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634" h="182880">
                  <a:moveTo>
                    <a:pt x="442913" y="21908"/>
                  </a:moveTo>
                  <a:cubicBezTo>
                    <a:pt x="434340" y="13335"/>
                    <a:pt x="420053" y="14288"/>
                    <a:pt x="412433" y="22860"/>
                  </a:cubicBezTo>
                  <a:cubicBezTo>
                    <a:pt x="403860" y="31433"/>
                    <a:pt x="404813" y="45720"/>
                    <a:pt x="413385" y="53340"/>
                  </a:cubicBezTo>
                  <a:lnTo>
                    <a:pt x="430530" y="69533"/>
                  </a:lnTo>
                  <a:lnTo>
                    <a:pt x="180023" y="69533"/>
                  </a:lnTo>
                  <a:cubicBezTo>
                    <a:pt x="170498" y="29527"/>
                    <a:pt x="134303" y="0"/>
                    <a:pt x="91440" y="0"/>
                  </a:cubicBezTo>
                  <a:cubicBezTo>
                    <a:pt x="40958" y="0"/>
                    <a:pt x="0" y="40958"/>
                    <a:pt x="0" y="91440"/>
                  </a:cubicBezTo>
                  <a:cubicBezTo>
                    <a:pt x="0" y="141923"/>
                    <a:pt x="40958" y="182880"/>
                    <a:pt x="91440" y="182880"/>
                  </a:cubicBezTo>
                  <a:cubicBezTo>
                    <a:pt x="134303" y="182880"/>
                    <a:pt x="170498" y="153352"/>
                    <a:pt x="180023" y="113348"/>
                  </a:cubicBezTo>
                  <a:lnTo>
                    <a:pt x="431483" y="113348"/>
                  </a:lnTo>
                  <a:lnTo>
                    <a:pt x="414338" y="129540"/>
                  </a:lnTo>
                  <a:cubicBezTo>
                    <a:pt x="405765" y="138113"/>
                    <a:pt x="404813" y="151448"/>
                    <a:pt x="413385" y="160020"/>
                  </a:cubicBezTo>
                  <a:cubicBezTo>
                    <a:pt x="417195" y="164783"/>
                    <a:pt x="423863" y="166688"/>
                    <a:pt x="429578" y="166688"/>
                  </a:cubicBezTo>
                  <a:cubicBezTo>
                    <a:pt x="435293" y="166688"/>
                    <a:pt x="440055" y="164783"/>
                    <a:pt x="443865" y="160973"/>
                  </a:cubicBezTo>
                  <a:lnTo>
                    <a:pt x="501968" y="107633"/>
                  </a:lnTo>
                  <a:cubicBezTo>
                    <a:pt x="506730" y="103823"/>
                    <a:pt x="508635" y="98108"/>
                    <a:pt x="508635" y="91440"/>
                  </a:cubicBezTo>
                  <a:cubicBezTo>
                    <a:pt x="508635" y="84773"/>
                    <a:pt x="505778" y="80010"/>
                    <a:pt x="501968" y="75248"/>
                  </a:cubicBezTo>
                  <a:lnTo>
                    <a:pt x="442913" y="21908"/>
                  </a:ln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8" y="64770"/>
                    <a:pt x="140018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976F8D-9DD0-4F4B-98AF-B51F0A851637}"/>
                </a:ext>
              </a:extLst>
            </p:cNvPr>
            <p:cNvSpPr/>
            <p:nvPr/>
          </p:nvSpPr>
          <p:spPr>
            <a:xfrm>
              <a:off x="5600592" y="5884227"/>
              <a:ext cx="182879" cy="182880"/>
            </a:xfrm>
            <a:custGeom>
              <a:avLst/>
              <a:gdLst>
                <a:gd name="connsiteX0" fmla="*/ 91440 w 182879"/>
                <a:gd name="connsiteY0" fmla="*/ 0 h 182880"/>
                <a:gd name="connsiteX1" fmla="*/ 0 w 182879"/>
                <a:gd name="connsiteY1" fmla="*/ 91440 h 182880"/>
                <a:gd name="connsiteX2" fmla="*/ 91440 w 182879"/>
                <a:gd name="connsiteY2" fmla="*/ 182880 h 182880"/>
                <a:gd name="connsiteX3" fmla="*/ 182880 w 182879"/>
                <a:gd name="connsiteY3" fmla="*/ 91440 h 182880"/>
                <a:gd name="connsiteX4" fmla="*/ 91440 w 182879"/>
                <a:gd name="connsiteY4" fmla="*/ 0 h 182880"/>
                <a:gd name="connsiteX5" fmla="*/ 91440 w 182879"/>
                <a:gd name="connsiteY5" fmla="*/ 140018 h 182880"/>
                <a:gd name="connsiteX6" fmla="*/ 42863 w 182879"/>
                <a:gd name="connsiteY6" fmla="*/ 91440 h 182880"/>
                <a:gd name="connsiteX7" fmla="*/ 91440 w 182879"/>
                <a:gd name="connsiteY7" fmla="*/ 42863 h 182880"/>
                <a:gd name="connsiteX8" fmla="*/ 140017 w 182879"/>
                <a:gd name="connsiteY8" fmla="*/ 91440 h 182880"/>
                <a:gd name="connsiteX9" fmla="*/ 91440 w 182879"/>
                <a:gd name="connsiteY9" fmla="*/ 140018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879" h="182880">
                  <a:moveTo>
                    <a:pt x="91440" y="0"/>
                  </a:moveTo>
                  <a:cubicBezTo>
                    <a:pt x="40957" y="0"/>
                    <a:pt x="0" y="40958"/>
                    <a:pt x="0" y="91440"/>
                  </a:cubicBezTo>
                  <a:cubicBezTo>
                    <a:pt x="0" y="141923"/>
                    <a:pt x="40957" y="182880"/>
                    <a:pt x="91440" y="182880"/>
                  </a:cubicBezTo>
                  <a:cubicBezTo>
                    <a:pt x="141922" y="182880"/>
                    <a:pt x="182880" y="141923"/>
                    <a:pt x="182880" y="91440"/>
                  </a:cubicBezTo>
                  <a:cubicBezTo>
                    <a:pt x="182880" y="40958"/>
                    <a:pt x="141922" y="0"/>
                    <a:pt x="91440" y="0"/>
                  </a:cubicBezTo>
                  <a:close/>
                  <a:moveTo>
                    <a:pt x="91440" y="140018"/>
                  </a:moveTo>
                  <a:cubicBezTo>
                    <a:pt x="64770" y="140018"/>
                    <a:pt x="42863" y="118110"/>
                    <a:pt x="42863" y="91440"/>
                  </a:cubicBezTo>
                  <a:cubicBezTo>
                    <a:pt x="42863" y="64770"/>
                    <a:pt x="64770" y="42863"/>
                    <a:pt x="91440" y="42863"/>
                  </a:cubicBezTo>
                  <a:cubicBezTo>
                    <a:pt x="118110" y="42863"/>
                    <a:pt x="140017" y="64770"/>
                    <a:pt x="140017" y="91440"/>
                  </a:cubicBezTo>
                  <a:cubicBezTo>
                    <a:pt x="139065" y="118110"/>
                    <a:pt x="118110" y="140018"/>
                    <a:pt x="91440" y="140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4" name="Rounded Rectangular Callout 36">
            <a:extLst>
              <a:ext uri="{FF2B5EF4-FFF2-40B4-BE49-F238E27FC236}">
                <a16:creationId xmlns:a16="http://schemas.microsoft.com/office/drawing/2014/main" id="{47F04ADA-07E4-4B0E-8892-E6B1E6570391}"/>
              </a:ext>
            </a:extLst>
          </p:cNvPr>
          <p:cNvSpPr/>
          <p:nvPr/>
        </p:nvSpPr>
        <p:spPr bwMode="auto">
          <a:xfrm>
            <a:off x="9735097" y="1973000"/>
            <a:ext cx="2045632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tx2"/>
                </a:solidFill>
              </a:rPr>
              <a:t>The editable version of this Excel spreadsheet was part of your purchase</a:t>
            </a:r>
            <a:endParaRPr lang="en-US" sz="1400" b="1" dirty="0">
              <a:solidFill>
                <a:srgbClr val="0C2870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419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1688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4.The Inputs sheet should include: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19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1685288"/>
            <a:ext cx="10176163" cy="8630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700" b="1" dirty="0"/>
              <a:t>Your company standard assumptions: </a:t>
            </a:r>
          </a:p>
          <a:p>
            <a:pPr algn="ctr"/>
            <a:r>
              <a:rPr lang="en-US" sz="1700" dirty="0"/>
              <a:t>Assumptions that are used to assess all the projects of the company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1685288"/>
            <a:ext cx="685800" cy="862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2644754"/>
            <a:ext cx="10176163" cy="8630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700" b="1" dirty="0"/>
              <a:t>Your static assumptions: </a:t>
            </a:r>
          </a:p>
          <a:p>
            <a:pPr algn="ctr"/>
            <a:r>
              <a:rPr lang="en-US" sz="1700" dirty="0"/>
              <a:t>Assumptions specific to your project and constant over the whole modeling period (e.g. tax rate)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2644786"/>
            <a:ext cx="685800" cy="862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3604220"/>
            <a:ext cx="10176163" cy="8630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700" b="1" dirty="0"/>
              <a:t>Your dynamic assumptions:</a:t>
            </a:r>
          </a:p>
          <a:p>
            <a:pPr algn="ctr"/>
            <a:r>
              <a:rPr lang="en-US" sz="1700" dirty="0"/>
              <a:t>Assumptions specific to your project and changing over the whole modeling period (e.g. growth rate)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3604283"/>
            <a:ext cx="685800" cy="862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0047EB-2A4D-48D7-A96A-D19A6D323FCB}"/>
              </a:ext>
            </a:extLst>
          </p:cNvPr>
          <p:cNvSpPr txBox="1"/>
          <p:nvPr/>
        </p:nvSpPr>
        <p:spPr>
          <a:xfrm>
            <a:off x="1402773" y="4563686"/>
            <a:ext cx="10176163" cy="8630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700" b="1" dirty="0">
                <a:solidFill>
                  <a:schemeClr val="tx2"/>
                </a:solidFill>
              </a:rPr>
              <a:t>The source and updated date of all assumptions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34D074-CB61-4488-B365-F41011275483}"/>
              </a:ext>
            </a:extLst>
          </p:cNvPr>
          <p:cNvSpPr/>
          <p:nvPr/>
        </p:nvSpPr>
        <p:spPr bwMode="auto">
          <a:xfrm>
            <a:off x="613063" y="4563781"/>
            <a:ext cx="685800" cy="862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48C0C3-CEC4-46EC-9E60-A3E0F4DE4AB2}"/>
              </a:ext>
            </a:extLst>
          </p:cNvPr>
          <p:cNvSpPr txBox="1"/>
          <p:nvPr/>
        </p:nvSpPr>
        <p:spPr>
          <a:xfrm>
            <a:off x="1402773" y="5523152"/>
            <a:ext cx="10176163" cy="86304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700" b="1" dirty="0">
                <a:solidFill>
                  <a:schemeClr val="tx2"/>
                </a:solidFill>
              </a:rPr>
              <a:t>The possibility to select your scenario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04F403-FA0B-47EB-AA79-3182D77A5F60}"/>
              </a:ext>
            </a:extLst>
          </p:cNvPr>
          <p:cNvSpPr/>
          <p:nvPr/>
        </p:nvSpPr>
        <p:spPr bwMode="auto">
          <a:xfrm>
            <a:off x="613063" y="5523247"/>
            <a:ext cx="685800" cy="862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3F3F3C-CA8C-4500-A056-2183D024AA4D}"/>
              </a:ext>
            </a:extLst>
          </p:cNvPr>
          <p:cNvGrpSpPr/>
          <p:nvPr/>
        </p:nvGrpSpPr>
        <p:grpSpPr>
          <a:xfrm>
            <a:off x="11056264" y="611812"/>
            <a:ext cx="530899" cy="597238"/>
            <a:chOff x="6455610" y="4442171"/>
            <a:chExt cx="530899" cy="5972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58DE0DE-2839-4866-A42B-5F1703FA3FCD}"/>
                </a:ext>
              </a:extLst>
            </p:cNvPr>
            <p:cNvSpPr/>
            <p:nvPr/>
          </p:nvSpPr>
          <p:spPr>
            <a:xfrm>
              <a:off x="6562663" y="4442171"/>
              <a:ext cx="423846" cy="597238"/>
            </a:xfrm>
            <a:custGeom>
              <a:avLst/>
              <a:gdLst>
                <a:gd name="connsiteX0" fmla="*/ 610553 w 838200"/>
                <a:gd name="connsiteY0" fmla="*/ 0 h 1181100"/>
                <a:gd name="connsiteX1" fmla="*/ 85725 w 838200"/>
                <a:gd name="connsiteY1" fmla="*/ 0 h 1181100"/>
                <a:gd name="connsiteX2" fmla="*/ 0 w 838200"/>
                <a:gd name="connsiteY2" fmla="*/ 85725 h 1181100"/>
                <a:gd name="connsiteX3" fmla="*/ 0 w 838200"/>
                <a:gd name="connsiteY3" fmla="*/ 1095375 h 1181100"/>
                <a:gd name="connsiteX4" fmla="*/ 85725 w 838200"/>
                <a:gd name="connsiteY4" fmla="*/ 1181100 h 1181100"/>
                <a:gd name="connsiteX5" fmla="*/ 752475 w 838200"/>
                <a:gd name="connsiteY5" fmla="*/ 1181100 h 1181100"/>
                <a:gd name="connsiteX6" fmla="*/ 838200 w 838200"/>
                <a:gd name="connsiteY6" fmla="*/ 1095375 h 1181100"/>
                <a:gd name="connsiteX7" fmla="*/ 838200 w 838200"/>
                <a:gd name="connsiteY7" fmla="*/ 227648 h 1181100"/>
                <a:gd name="connsiteX8" fmla="*/ 610553 w 838200"/>
                <a:gd name="connsiteY8" fmla="*/ 0 h 1181100"/>
                <a:gd name="connsiteX9" fmla="*/ 609600 w 838200"/>
                <a:gd name="connsiteY9" fmla="*/ 53340 h 1181100"/>
                <a:gd name="connsiteX10" fmla="*/ 784860 w 838200"/>
                <a:gd name="connsiteY10" fmla="*/ 228600 h 1181100"/>
                <a:gd name="connsiteX11" fmla="*/ 657225 w 838200"/>
                <a:gd name="connsiteY11" fmla="*/ 228600 h 1181100"/>
                <a:gd name="connsiteX12" fmla="*/ 609600 w 838200"/>
                <a:gd name="connsiteY12" fmla="*/ 180975 h 1181100"/>
                <a:gd name="connsiteX13" fmla="*/ 609600 w 838200"/>
                <a:gd name="connsiteY13" fmla="*/ 53340 h 1181100"/>
                <a:gd name="connsiteX14" fmla="*/ 800100 w 838200"/>
                <a:gd name="connsiteY14" fmla="*/ 1095375 h 1181100"/>
                <a:gd name="connsiteX15" fmla="*/ 752475 w 838200"/>
                <a:gd name="connsiteY15" fmla="*/ 1143000 h 1181100"/>
                <a:gd name="connsiteX16" fmla="*/ 85725 w 838200"/>
                <a:gd name="connsiteY16" fmla="*/ 1143000 h 1181100"/>
                <a:gd name="connsiteX17" fmla="*/ 38100 w 838200"/>
                <a:gd name="connsiteY17" fmla="*/ 1095375 h 1181100"/>
                <a:gd name="connsiteX18" fmla="*/ 38100 w 838200"/>
                <a:gd name="connsiteY18" fmla="*/ 876300 h 1181100"/>
                <a:gd name="connsiteX19" fmla="*/ 800100 w 838200"/>
                <a:gd name="connsiteY19" fmla="*/ 876300 h 1181100"/>
                <a:gd name="connsiteX20" fmla="*/ 800100 w 838200"/>
                <a:gd name="connsiteY20" fmla="*/ 1095375 h 1181100"/>
                <a:gd name="connsiteX21" fmla="*/ 800100 w 838200"/>
                <a:gd name="connsiteY21" fmla="*/ 838200 h 1181100"/>
                <a:gd name="connsiteX22" fmla="*/ 38100 w 838200"/>
                <a:gd name="connsiteY22" fmla="*/ 838200 h 1181100"/>
                <a:gd name="connsiteX23" fmla="*/ 38100 w 838200"/>
                <a:gd name="connsiteY23" fmla="*/ 85725 h 1181100"/>
                <a:gd name="connsiteX24" fmla="*/ 85725 w 838200"/>
                <a:gd name="connsiteY24" fmla="*/ 38100 h 1181100"/>
                <a:gd name="connsiteX25" fmla="*/ 571500 w 838200"/>
                <a:gd name="connsiteY25" fmla="*/ 38100 h 1181100"/>
                <a:gd name="connsiteX26" fmla="*/ 571500 w 838200"/>
                <a:gd name="connsiteY26" fmla="*/ 180975 h 1181100"/>
                <a:gd name="connsiteX27" fmla="*/ 657225 w 838200"/>
                <a:gd name="connsiteY27" fmla="*/ 266700 h 1181100"/>
                <a:gd name="connsiteX28" fmla="*/ 800100 w 838200"/>
                <a:gd name="connsiteY28" fmla="*/ 266700 h 1181100"/>
                <a:gd name="connsiteX29" fmla="*/ 800100 w 838200"/>
                <a:gd name="connsiteY29" fmla="*/ 838200 h 1181100"/>
                <a:gd name="connsiteX30" fmla="*/ 137160 w 838200"/>
                <a:gd name="connsiteY30" fmla="*/ 1102043 h 1181100"/>
                <a:gd name="connsiteX31" fmla="*/ 137160 w 838200"/>
                <a:gd name="connsiteY31" fmla="*/ 1102043 h 1181100"/>
                <a:gd name="connsiteX32" fmla="*/ 162877 w 838200"/>
                <a:gd name="connsiteY32" fmla="*/ 1095375 h 1181100"/>
                <a:gd name="connsiteX33" fmla="*/ 190500 w 838200"/>
                <a:gd name="connsiteY33" fmla="*/ 1047750 h 1181100"/>
                <a:gd name="connsiteX34" fmla="*/ 218123 w 838200"/>
                <a:gd name="connsiteY34" fmla="*/ 1095375 h 1181100"/>
                <a:gd name="connsiteX35" fmla="*/ 243840 w 838200"/>
                <a:gd name="connsiteY35" fmla="*/ 1102043 h 1181100"/>
                <a:gd name="connsiteX36" fmla="*/ 250508 w 838200"/>
                <a:gd name="connsiteY36" fmla="*/ 1076325 h 1181100"/>
                <a:gd name="connsiteX37" fmla="*/ 212408 w 838200"/>
                <a:gd name="connsiteY37" fmla="*/ 1009650 h 1181100"/>
                <a:gd name="connsiteX38" fmla="*/ 250508 w 838200"/>
                <a:gd name="connsiteY38" fmla="*/ 942975 h 1181100"/>
                <a:gd name="connsiteX39" fmla="*/ 243840 w 838200"/>
                <a:gd name="connsiteY39" fmla="*/ 917258 h 1181100"/>
                <a:gd name="connsiteX40" fmla="*/ 218123 w 838200"/>
                <a:gd name="connsiteY40" fmla="*/ 923925 h 1181100"/>
                <a:gd name="connsiteX41" fmla="*/ 190500 w 838200"/>
                <a:gd name="connsiteY41" fmla="*/ 971550 h 1181100"/>
                <a:gd name="connsiteX42" fmla="*/ 162877 w 838200"/>
                <a:gd name="connsiteY42" fmla="*/ 923925 h 1181100"/>
                <a:gd name="connsiteX43" fmla="*/ 137160 w 838200"/>
                <a:gd name="connsiteY43" fmla="*/ 917258 h 1181100"/>
                <a:gd name="connsiteX44" fmla="*/ 137160 w 838200"/>
                <a:gd name="connsiteY44" fmla="*/ 917258 h 1181100"/>
                <a:gd name="connsiteX45" fmla="*/ 130493 w 838200"/>
                <a:gd name="connsiteY45" fmla="*/ 942975 h 1181100"/>
                <a:gd name="connsiteX46" fmla="*/ 168593 w 838200"/>
                <a:gd name="connsiteY46" fmla="*/ 1009650 h 1181100"/>
                <a:gd name="connsiteX47" fmla="*/ 130493 w 838200"/>
                <a:gd name="connsiteY47" fmla="*/ 1076325 h 1181100"/>
                <a:gd name="connsiteX48" fmla="*/ 137160 w 838200"/>
                <a:gd name="connsiteY48" fmla="*/ 1102043 h 1181100"/>
                <a:gd name="connsiteX49" fmla="*/ 628650 w 838200"/>
                <a:gd name="connsiteY49" fmla="*/ 1028700 h 1181100"/>
                <a:gd name="connsiteX50" fmla="*/ 657225 w 838200"/>
                <a:gd name="connsiteY50" fmla="*/ 1028700 h 1181100"/>
                <a:gd name="connsiteX51" fmla="*/ 676275 w 838200"/>
                <a:gd name="connsiteY51" fmla="*/ 1047750 h 1181100"/>
                <a:gd name="connsiteX52" fmla="*/ 657225 w 838200"/>
                <a:gd name="connsiteY52" fmla="*/ 1066800 h 1181100"/>
                <a:gd name="connsiteX53" fmla="*/ 591503 w 838200"/>
                <a:gd name="connsiteY53" fmla="*/ 1066800 h 1181100"/>
                <a:gd name="connsiteX54" fmla="*/ 571500 w 838200"/>
                <a:gd name="connsiteY54" fmla="*/ 1082993 h 1181100"/>
                <a:gd name="connsiteX55" fmla="*/ 590550 w 838200"/>
                <a:gd name="connsiteY55" fmla="*/ 1104900 h 1181100"/>
                <a:gd name="connsiteX56" fmla="*/ 657225 w 838200"/>
                <a:gd name="connsiteY56" fmla="*/ 1104900 h 1181100"/>
                <a:gd name="connsiteX57" fmla="*/ 714375 w 838200"/>
                <a:gd name="connsiteY57" fmla="*/ 1047750 h 1181100"/>
                <a:gd name="connsiteX58" fmla="*/ 657225 w 838200"/>
                <a:gd name="connsiteY58" fmla="*/ 990600 h 1181100"/>
                <a:gd name="connsiteX59" fmla="*/ 628650 w 838200"/>
                <a:gd name="connsiteY59" fmla="*/ 990600 h 1181100"/>
                <a:gd name="connsiteX60" fmla="*/ 609600 w 838200"/>
                <a:gd name="connsiteY60" fmla="*/ 971550 h 1181100"/>
                <a:gd name="connsiteX61" fmla="*/ 628650 w 838200"/>
                <a:gd name="connsiteY61" fmla="*/ 952500 h 1181100"/>
                <a:gd name="connsiteX62" fmla="*/ 694373 w 838200"/>
                <a:gd name="connsiteY62" fmla="*/ 952500 h 1181100"/>
                <a:gd name="connsiteX63" fmla="*/ 714375 w 838200"/>
                <a:gd name="connsiteY63" fmla="*/ 936308 h 1181100"/>
                <a:gd name="connsiteX64" fmla="*/ 695325 w 838200"/>
                <a:gd name="connsiteY64" fmla="*/ 914400 h 1181100"/>
                <a:gd name="connsiteX65" fmla="*/ 628650 w 838200"/>
                <a:gd name="connsiteY65" fmla="*/ 914400 h 1181100"/>
                <a:gd name="connsiteX66" fmla="*/ 571500 w 838200"/>
                <a:gd name="connsiteY66" fmla="*/ 971550 h 1181100"/>
                <a:gd name="connsiteX67" fmla="*/ 628650 w 838200"/>
                <a:gd name="connsiteY67" fmla="*/ 1028700 h 1181100"/>
                <a:gd name="connsiteX68" fmla="*/ 381000 w 838200"/>
                <a:gd name="connsiteY68" fmla="*/ 1104900 h 1181100"/>
                <a:gd name="connsiteX69" fmla="*/ 457200 w 838200"/>
                <a:gd name="connsiteY69" fmla="*/ 1104900 h 1181100"/>
                <a:gd name="connsiteX70" fmla="*/ 476250 w 838200"/>
                <a:gd name="connsiteY70" fmla="*/ 1085850 h 1181100"/>
                <a:gd name="connsiteX71" fmla="*/ 457200 w 838200"/>
                <a:gd name="connsiteY71" fmla="*/ 1066800 h 1181100"/>
                <a:gd name="connsiteX72" fmla="*/ 400050 w 838200"/>
                <a:gd name="connsiteY72" fmla="*/ 1066800 h 1181100"/>
                <a:gd name="connsiteX73" fmla="*/ 400050 w 838200"/>
                <a:gd name="connsiteY73" fmla="*/ 933450 h 1181100"/>
                <a:gd name="connsiteX74" fmla="*/ 381000 w 838200"/>
                <a:gd name="connsiteY74" fmla="*/ 914400 h 1181100"/>
                <a:gd name="connsiteX75" fmla="*/ 361950 w 838200"/>
                <a:gd name="connsiteY75" fmla="*/ 933450 h 1181100"/>
                <a:gd name="connsiteX76" fmla="*/ 361950 w 838200"/>
                <a:gd name="connsiteY76" fmla="*/ 1085850 h 1181100"/>
                <a:gd name="connsiteX77" fmla="*/ 381000 w 838200"/>
                <a:gd name="connsiteY77" fmla="*/ 1104900 h 1181100"/>
                <a:gd name="connsiteX78" fmla="*/ 266700 w 838200"/>
                <a:gd name="connsiteY78" fmla="*/ 342900 h 1181100"/>
                <a:gd name="connsiteX79" fmla="*/ 133350 w 838200"/>
                <a:gd name="connsiteY79" fmla="*/ 342900 h 1181100"/>
                <a:gd name="connsiteX80" fmla="*/ 114300 w 838200"/>
                <a:gd name="connsiteY80" fmla="*/ 361950 h 1181100"/>
                <a:gd name="connsiteX81" fmla="*/ 133350 w 838200"/>
                <a:gd name="connsiteY81" fmla="*/ 381000 h 1181100"/>
                <a:gd name="connsiteX82" fmla="*/ 266700 w 838200"/>
                <a:gd name="connsiteY82" fmla="*/ 381000 h 1181100"/>
                <a:gd name="connsiteX83" fmla="*/ 285750 w 838200"/>
                <a:gd name="connsiteY83" fmla="*/ 361950 h 1181100"/>
                <a:gd name="connsiteX84" fmla="*/ 266700 w 838200"/>
                <a:gd name="connsiteY84" fmla="*/ 342900 h 1181100"/>
                <a:gd name="connsiteX85" fmla="*/ 495300 w 838200"/>
                <a:gd name="connsiteY85" fmla="*/ 342900 h 1181100"/>
                <a:gd name="connsiteX86" fmla="*/ 352425 w 838200"/>
                <a:gd name="connsiteY86" fmla="*/ 342900 h 1181100"/>
                <a:gd name="connsiteX87" fmla="*/ 333375 w 838200"/>
                <a:gd name="connsiteY87" fmla="*/ 361950 h 1181100"/>
                <a:gd name="connsiteX88" fmla="*/ 352425 w 838200"/>
                <a:gd name="connsiteY88" fmla="*/ 381000 h 1181100"/>
                <a:gd name="connsiteX89" fmla="*/ 495300 w 838200"/>
                <a:gd name="connsiteY89" fmla="*/ 381000 h 1181100"/>
                <a:gd name="connsiteX90" fmla="*/ 514350 w 838200"/>
                <a:gd name="connsiteY90" fmla="*/ 361950 h 1181100"/>
                <a:gd name="connsiteX91" fmla="*/ 495300 w 838200"/>
                <a:gd name="connsiteY91" fmla="*/ 342900 h 1181100"/>
                <a:gd name="connsiteX92" fmla="*/ 552450 w 838200"/>
                <a:gd name="connsiteY92" fmla="*/ 361950 h 1181100"/>
                <a:gd name="connsiteX93" fmla="*/ 571500 w 838200"/>
                <a:gd name="connsiteY93" fmla="*/ 381000 h 1181100"/>
                <a:gd name="connsiteX94" fmla="*/ 704850 w 838200"/>
                <a:gd name="connsiteY94" fmla="*/ 381000 h 1181100"/>
                <a:gd name="connsiteX95" fmla="*/ 723900 w 838200"/>
                <a:gd name="connsiteY95" fmla="*/ 361950 h 1181100"/>
                <a:gd name="connsiteX96" fmla="*/ 704850 w 838200"/>
                <a:gd name="connsiteY96" fmla="*/ 342900 h 1181100"/>
                <a:gd name="connsiteX97" fmla="*/ 571500 w 838200"/>
                <a:gd name="connsiteY97" fmla="*/ 342900 h 1181100"/>
                <a:gd name="connsiteX98" fmla="*/ 552450 w 838200"/>
                <a:gd name="connsiteY98" fmla="*/ 361950 h 1181100"/>
                <a:gd name="connsiteX99" fmla="*/ 266700 w 838200"/>
                <a:gd name="connsiteY99" fmla="*/ 419100 h 1181100"/>
                <a:gd name="connsiteX100" fmla="*/ 133350 w 838200"/>
                <a:gd name="connsiteY100" fmla="*/ 419100 h 1181100"/>
                <a:gd name="connsiteX101" fmla="*/ 114300 w 838200"/>
                <a:gd name="connsiteY101" fmla="*/ 438150 h 1181100"/>
                <a:gd name="connsiteX102" fmla="*/ 133350 w 838200"/>
                <a:gd name="connsiteY102" fmla="*/ 457200 h 1181100"/>
                <a:gd name="connsiteX103" fmla="*/ 266700 w 838200"/>
                <a:gd name="connsiteY103" fmla="*/ 457200 h 1181100"/>
                <a:gd name="connsiteX104" fmla="*/ 285750 w 838200"/>
                <a:gd name="connsiteY104" fmla="*/ 438150 h 1181100"/>
                <a:gd name="connsiteX105" fmla="*/ 266700 w 838200"/>
                <a:gd name="connsiteY105" fmla="*/ 419100 h 1181100"/>
                <a:gd name="connsiteX106" fmla="*/ 495300 w 838200"/>
                <a:gd name="connsiteY106" fmla="*/ 419100 h 1181100"/>
                <a:gd name="connsiteX107" fmla="*/ 352425 w 838200"/>
                <a:gd name="connsiteY107" fmla="*/ 419100 h 1181100"/>
                <a:gd name="connsiteX108" fmla="*/ 333375 w 838200"/>
                <a:gd name="connsiteY108" fmla="*/ 438150 h 1181100"/>
                <a:gd name="connsiteX109" fmla="*/ 352425 w 838200"/>
                <a:gd name="connsiteY109" fmla="*/ 457200 h 1181100"/>
                <a:gd name="connsiteX110" fmla="*/ 495300 w 838200"/>
                <a:gd name="connsiteY110" fmla="*/ 457200 h 1181100"/>
                <a:gd name="connsiteX111" fmla="*/ 514350 w 838200"/>
                <a:gd name="connsiteY111" fmla="*/ 438150 h 1181100"/>
                <a:gd name="connsiteX112" fmla="*/ 495300 w 838200"/>
                <a:gd name="connsiteY112" fmla="*/ 419100 h 1181100"/>
                <a:gd name="connsiteX113" fmla="*/ 704850 w 838200"/>
                <a:gd name="connsiteY113" fmla="*/ 419100 h 1181100"/>
                <a:gd name="connsiteX114" fmla="*/ 571500 w 838200"/>
                <a:gd name="connsiteY114" fmla="*/ 419100 h 1181100"/>
                <a:gd name="connsiteX115" fmla="*/ 552450 w 838200"/>
                <a:gd name="connsiteY115" fmla="*/ 438150 h 1181100"/>
                <a:gd name="connsiteX116" fmla="*/ 571500 w 838200"/>
                <a:gd name="connsiteY116" fmla="*/ 457200 h 1181100"/>
                <a:gd name="connsiteX117" fmla="*/ 704850 w 838200"/>
                <a:gd name="connsiteY117" fmla="*/ 457200 h 1181100"/>
                <a:gd name="connsiteX118" fmla="*/ 723900 w 838200"/>
                <a:gd name="connsiteY118" fmla="*/ 438150 h 1181100"/>
                <a:gd name="connsiteX119" fmla="*/ 704850 w 838200"/>
                <a:gd name="connsiteY119" fmla="*/ 419100 h 1181100"/>
                <a:gd name="connsiteX120" fmla="*/ 266700 w 838200"/>
                <a:gd name="connsiteY120" fmla="*/ 495300 h 1181100"/>
                <a:gd name="connsiteX121" fmla="*/ 133350 w 838200"/>
                <a:gd name="connsiteY121" fmla="*/ 495300 h 1181100"/>
                <a:gd name="connsiteX122" fmla="*/ 114300 w 838200"/>
                <a:gd name="connsiteY122" fmla="*/ 514350 h 1181100"/>
                <a:gd name="connsiteX123" fmla="*/ 133350 w 838200"/>
                <a:gd name="connsiteY123" fmla="*/ 533400 h 1181100"/>
                <a:gd name="connsiteX124" fmla="*/ 266700 w 838200"/>
                <a:gd name="connsiteY124" fmla="*/ 533400 h 1181100"/>
                <a:gd name="connsiteX125" fmla="*/ 285750 w 838200"/>
                <a:gd name="connsiteY125" fmla="*/ 514350 h 1181100"/>
                <a:gd name="connsiteX126" fmla="*/ 266700 w 838200"/>
                <a:gd name="connsiteY126" fmla="*/ 495300 h 1181100"/>
                <a:gd name="connsiteX127" fmla="*/ 495300 w 838200"/>
                <a:gd name="connsiteY127" fmla="*/ 495300 h 1181100"/>
                <a:gd name="connsiteX128" fmla="*/ 352425 w 838200"/>
                <a:gd name="connsiteY128" fmla="*/ 495300 h 1181100"/>
                <a:gd name="connsiteX129" fmla="*/ 333375 w 838200"/>
                <a:gd name="connsiteY129" fmla="*/ 514350 h 1181100"/>
                <a:gd name="connsiteX130" fmla="*/ 352425 w 838200"/>
                <a:gd name="connsiteY130" fmla="*/ 533400 h 1181100"/>
                <a:gd name="connsiteX131" fmla="*/ 495300 w 838200"/>
                <a:gd name="connsiteY131" fmla="*/ 533400 h 1181100"/>
                <a:gd name="connsiteX132" fmla="*/ 514350 w 838200"/>
                <a:gd name="connsiteY132" fmla="*/ 514350 h 1181100"/>
                <a:gd name="connsiteX133" fmla="*/ 495300 w 838200"/>
                <a:gd name="connsiteY133" fmla="*/ 495300 h 1181100"/>
                <a:gd name="connsiteX134" fmla="*/ 704850 w 838200"/>
                <a:gd name="connsiteY134" fmla="*/ 495300 h 1181100"/>
                <a:gd name="connsiteX135" fmla="*/ 571500 w 838200"/>
                <a:gd name="connsiteY135" fmla="*/ 495300 h 1181100"/>
                <a:gd name="connsiteX136" fmla="*/ 552450 w 838200"/>
                <a:gd name="connsiteY136" fmla="*/ 514350 h 1181100"/>
                <a:gd name="connsiteX137" fmla="*/ 571500 w 838200"/>
                <a:gd name="connsiteY137" fmla="*/ 533400 h 1181100"/>
                <a:gd name="connsiteX138" fmla="*/ 704850 w 838200"/>
                <a:gd name="connsiteY138" fmla="*/ 533400 h 1181100"/>
                <a:gd name="connsiteX139" fmla="*/ 723900 w 838200"/>
                <a:gd name="connsiteY139" fmla="*/ 514350 h 1181100"/>
                <a:gd name="connsiteX140" fmla="*/ 704850 w 838200"/>
                <a:gd name="connsiteY140" fmla="*/ 495300 h 1181100"/>
                <a:gd name="connsiteX141" fmla="*/ 266700 w 838200"/>
                <a:gd name="connsiteY141" fmla="*/ 571500 h 1181100"/>
                <a:gd name="connsiteX142" fmla="*/ 133350 w 838200"/>
                <a:gd name="connsiteY142" fmla="*/ 571500 h 1181100"/>
                <a:gd name="connsiteX143" fmla="*/ 114300 w 838200"/>
                <a:gd name="connsiteY143" fmla="*/ 590550 h 1181100"/>
                <a:gd name="connsiteX144" fmla="*/ 133350 w 838200"/>
                <a:gd name="connsiteY144" fmla="*/ 609600 h 1181100"/>
                <a:gd name="connsiteX145" fmla="*/ 266700 w 838200"/>
                <a:gd name="connsiteY145" fmla="*/ 609600 h 1181100"/>
                <a:gd name="connsiteX146" fmla="*/ 285750 w 838200"/>
                <a:gd name="connsiteY146" fmla="*/ 590550 h 1181100"/>
                <a:gd name="connsiteX147" fmla="*/ 266700 w 838200"/>
                <a:gd name="connsiteY147" fmla="*/ 571500 h 1181100"/>
                <a:gd name="connsiteX148" fmla="*/ 495300 w 838200"/>
                <a:gd name="connsiteY148" fmla="*/ 571500 h 1181100"/>
                <a:gd name="connsiteX149" fmla="*/ 352425 w 838200"/>
                <a:gd name="connsiteY149" fmla="*/ 571500 h 1181100"/>
                <a:gd name="connsiteX150" fmla="*/ 333375 w 838200"/>
                <a:gd name="connsiteY150" fmla="*/ 590550 h 1181100"/>
                <a:gd name="connsiteX151" fmla="*/ 352425 w 838200"/>
                <a:gd name="connsiteY151" fmla="*/ 609600 h 1181100"/>
                <a:gd name="connsiteX152" fmla="*/ 495300 w 838200"/>
                <a:gd name="connsiteY152" fmla="*/ 609600 h 1181100"/>
                <a:gd name="connsiteX153" fmla="*/ 514350 w 838200"/>
                <a:gd name="connsiteY153" fmla="*/ 590550 h 1181100"/>
                <a:gd name="connsiteX154" fmla="*/ 495300 w 838200"/>
                <a:gd name="connsiteY154" fmla="*/ 571500 h 1181100"/>
                <a:gd name="connsiteX155" fmla="*/ 704850 w 838200"/>
                <a:gd name="connsiteY155" fmla="*/ 571500 h 1181100"/>
                <a:gd name="connsiteX156" fmla="*/ 571500 w 838200"/>
                <a:gd name="connsiteY156" fmla="*/ 571500 h 1181100"/>
                <a:gd name="connsiteX157" fmla="*/ 552450 w 838200"/>
                <a:gd name="connsiteY157" fmla="*/ 590550 h 1181100"/>
                <a:gd name="connsiteX158" fmla="*/ 571500 w 838200"/>
                <a:gd name="connsiteY158" fmla="*/ 609600 h 1181100"/>
                <a:gd name="connsiteX159" fmla="*/ 704850 w 838200"/>
                <a:gd name="connsiteY159" fmla="*/ 609600 h 1181100"/>
                <a:gd name="connsiteX160" fmla="*/ 723900 w 838200"/>
                <a:gd name="connsiteY160" fmla="*/ 590550 h 1181100"/>
                <a:gd name="connsiteX161" fmla="*/ 704850 w 838200"/>
                <a:gd name="connsiteY161" fmla="*/ 571500 h 1181100"/>
                <a:gd name="connsiteX162" fmla="*/ 266700 w 838200"/>
                <a:gd name="connsiteY162" fmla="*/ 647700 h 1181100"/>
                <a:gd name="connsiteX163" fmla="*/ 133350 w 838200"/>
                <a:gd name="connsiteY163" fmla="*/ 647700 h 1181100"/>
                <a:gd name="connsiteX164" fmla="*/ 114300 w 838200"/>
                <a:gd name="connsiteY164" fmla="*/ 666750 h 1181100"/>
                <a:gd name="connsiteX165" fmla="*/ 133350 w 838200"/>
                <a:gd name="connsiteY165" fmla="*/ 685800 h 1181100"/>
                <a:gd name="connsiteX166" fmla="*/ 266700 w 838200"/>
                <a:gd name="connsiteY166" fmla="*/ 685800 h 1181100"/>
                <a:gd name="connsiteX167" fmla="*/ 285750 w 838200"/>
                <a:gd name="connsiteY167" fmla="*/ 666750 h 1181100"/>
                <a:gd name="connsiteX168" fmla="*/ 266700 w 838200"/>
                <a:gd name="connsiteY168" fmla="*/ 647700 h 1181100"/>
                <a:gd name="connsiteX169" fmla="*/ 495300 w 838200"/>
                <a:gd name="connsiteY169" fmla="*/ 647700 h 1181100"/>
                <a:gd name="connsiteX170" fmla="*/ 352425 w 838200"/>
                <a:gd name="connsiteY170" fmla="*/ 647700 h 1181100"/>
                <a:gd name="connsiteX171" fmla="*/ 333375 w 838200"/>
                <a:gd name="connsiteY171" fmla="*/ 666750 h 1181100"/>
                <a:gd name="connsiteX172" fmla="*/ 352425 w 838200"/>
                <a:gd name="connsiteY172" fmla="*/ 685800 h 1181100"/>
                <a:gd name="connsiteX173" fmla="*/ 495300 w 838200"/>
                <a:gd name="connsiteY173" fmla="*/ 685800 h 1181100"/>
                <a:gd name="connsiteX174" fmla="*/ 514350 w 838200"/>
                <a:gd name="connsiteY174" fmla="*/ 666750 h 1181100"/>
                <a:gd name="connsiteX175" fmla="*/ 495300 w 838200"/>
                <a:gd name="connsiteY175" fmla="*/ 647700 h 1181100"/>
                <a:gd name="connsiteX176" fmla="*/ 704850 w 838200"/>
                <a:gd name="connsiteY176" fmla="*/ 647700 h 1181100"/>
                <a:gd name="connsiteX177" fmla="*/ 571500 w 838200"/>
                <a:gd name="connsiteY177" fmla="*/ 647700 h 1181100"/>
                <a:gd name="connsiteX178" fmla="*/ 552450 w 838200"/>
                <a:gd name="connsiteY178" fmla="*/ 666750 h 1181100"/>
                <a:gd name="connsiteX179" fmla="*/ 571500 w 838200"/>
                <a:gd name="connsiteY179" fmla="*/ 685800 h 1181100"/>
                <a:gd name="connsiteX180" fmla="*/ 704850 w 838200"/>
                <a:gd name="connsiteY180" fmla="*/ 685800 h 1181100"/>
                <a:gd name="connsiteX181" fmla="*/ 723900 w 838200"/>
                <a:gd name="connsiteY181" fmla="*/ 666750 h 1181100"/>
                <a:gd name="connsiteX182" fmla="*/ 704850 w 838200"/>
                <a:gd name="connsiteY182" fmla="*/ 6477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38200" h="1181100">
                  <a:moveTo>
                    <a:pt x="610553" y="0"/>
                  </a:move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095375"/>
                  </a:lnTo>
                  <a:cubicBezTo>
                    <a:pt x="0" y="1143000"/>
                    <a:pt x="38100" y="1181100"/>
                    <a:pt x="85725" y="1181100"/>
                  </a:cubicBezTo>
                  <a:lnTo>
                    <a:pt x="752475" y="1181100"/>
                  </a:lnTo>
                  <a:cubicBezTo>
                    <a:pt x="800100" y="1181100"/>
                    <a:pt x="838200" y="1143000"/>
                    <a:pt x="838200" y="1095375"/>
                  </a:cubicBezTo>
                  <a:lnTo>
                    <a:pt x="838200" y="227648"/>
                  </a:lnTo>
                  <a:lnTo>
                    <a:pt x="610553" y="0"/>
                  </a:lnTo>
                  <a:close/>
                  <a:moveTo>
                    <a:pt x="609600" y="53340"/>
                  </a:moveTo>
                  <a:lnTo>
                    <a:pt x="784860" y="228600"/>
                  </a:lnTo>
                  <a:lnTo>
                    <a:pt x="657225" y="228600"/>
                  </a:lnTo>
                  <a:cubicBezTo>
                    <a:pt x="630555" y="228600"/>
                    <a:pt x="609600" y="207645"/>
                    <a:pt x="609600" y="180975"/>
                  </a:cubicBezTo>
                  <a:lnTo>
                    <a:pt x="609600" y="53340"/>
                  </a:lnTo>
                  <a:close/>
                  <a:moveTo>
                    <a:pt x="800100" y="1095375"/>
                  </a:moveTo>
                  <a:cubicBezTo>
                    <a:pt x="800100" y="1122045"/>
                    <a:pt x="779145" y="1143000"/>
                    <a:pt x="752475" y="1143000"/>
                  </a:cubicBezTo>
                  <a:lnTo>
                    <a:pt x="85725" y="1143000"/>
                  </a:lnTo>
                  <a:cubicBezTo>
                    <a:pt x="59055" y="1143000"/>
                    <a:pt x="38100" y="1122045"/>
                    <a:pt x="38100" y="1095375"/>
                  </a:cubicBezTo>
                  <a:lnTo>
                    <a:pt x="38100" y="876300"/>
                  </a:lnTo>
                  <a:lnTo>
                    <a:pt x="800100" y="876300"/>
                  </a:lnTo>
                  <a:lnTo>
                    <a:pt x="800100" y="1095375"/>
                  </a:lnTo>
                  <a:close/>
                  <a:moveTo>
                    <a:pt x="800100" y="838200"/>
                  </a:moveTo>
                  <a:lnTo>
                    <a:pt x="38100" y="838200"/>
                  </a:lnTo>
                  <a:lnTo>
                    <a:pt x="38100" y="85725"/>
                  </a:lnTo>
                  <a:cubicBezTo>
                    <a:pt x="38100" y="59055"/>
                    <a:pt x="59055" y="38100"/>
                    <a:pt x="85725" y="38100"/>
                  </a:cubicBezTo>
                  <a:lnTo>
                    <a:pt x="571500" y="38100"/>
                  </a:lnTo>
                  <a:lnTo>
                    <a:pt x="571500" y="180975"/>
                  </a:lnTo>
                  <a:cubicBezTo>
                    <a:pt x="571500" y="228600"/>
                    <a:pt x="609600" y="266700"/>
                    <a:pt x="657225" y="266700"/>
                  </a:cubicBezTo>
                  <a:lnTo>
                    <a:pt x="800100" y="266700"/>
                  </a:lnTo>
                  <a:lnTo>
                    <a:pt x="800100" y="838200"/>
                  </a:lnTo>
                  <a:close/>
                  <a:moveTo>
                    <a:pt x="137160" y="1102043"/>
                  </a:moveTo>
                  <a:lnTo>
                    <a:pt x="137160" y="1102043"/>
                  </a:lnTo>
                  <a:cubicBezTo>
                    <a:pt x="146685" y="1107758"/>
                    <a:pt x="158115" y="1103948"/>
                    <a:pt x="162877" y="1095375"/>
                  </a:cubicBezTo>
                  <a:lnTo>
                    <a:pt x="190500" y="1047750"/>
                  </a:lnTo>
                  <a:lnTo>
                    <a:pt x="218123" y="1095375"/>
                  </a:lnTo>
                  <a:cubicBezTo>
                    <a:pt x="223838" y="1104900"/>
                    <a:pt x="235268" y="1107758"/>
                    <a:pt x="243840" y="1102043"/>
                  </a:cubicBezTo>
                  <a:cubicBezTo>
                    <a:pt x="253365" y="1096328"/>
                    <a:pt x="256223" y="1084898"/>
                    <a:pt x="250508" y="1076325"/>
                  </a:cubicBezTo>
                  <a:lnTo>
                    <a:pt x="212408" y="1009650"/>
                  </a:lnTo>
                  <a:lnTo>
                    <a:pt x="250508" y="942975"/>
                  </a:lnTo>
                  <a:cubicBezTo>
                    <a:pt x="256223" y="933450"/>
                    <a:pt x="252413" y="922020"/>
                    <a:pt x="243840" y="917258"/>
                  </a:cubicBezTo>
                  <a:cubicBezTo>
                    <a:pt x="234315" y="911543"/>
                    <a:pt x="222885" y="915353"/>
                    <a:pt x="218123" y="923925"/>
                  </a:cubicBezTo>
                  <a:lnTo>
                    <a:pt x="190500" y="971550"/>
                  </a:lnTo>
                  <a:lnTo>
                    <a:pt x="162877" y="923925"/>
                  </a:lnTo>
                  <a:cubicBezTo>
                    <a:pt x="157163" y="914400"/>
                    <a:pt x="145733" y="911543"/>
                    <a:pt x="137160" y="917258"/>
                  </a:cubicBezTo>
                  <a:lnTo>
                    <a:pt x="137160" y="917258"/>
                  </a:lnTo>
                  <a:cubicBezTo>
                    <a:pt x="127635" y="922973"/>
                    <a:pt x="124777" y="934403"/>
                    <a:pt x="130493" y="942975"/>
                  </a:cubicBezTo>
                  <a:lnTo>
                    <a:pt x="168593" y="1009650"/>
                  </a:lnTo>
                  <a:lnTo>
                    <a:pt x="130493" y="1076325"/>
                  </a:lnTo>
                  <a:cubicBezTo>
                    <a:pt x="124777" y="1085850"/>
                    <a:pt x="127635" y="1097280"/>
                    <a:pt x="137160" y="1102043"/>
                  </a:cubicBezTo>
                  <a:close/>
                  <a:moveTo>
                    <a:pt x="628650" y="1028700"/>
                  </a:moveTo>
                  <a:lnTo>
                    <a:pt x="657225" y="1028700"/>
                  </a:lnTo>
                  <a:cubicBezTo>
                    <a:pt x="667703" y="1028700"/>
                    <a:pt x="676275" y="1037273"/>
                    <a:pt x="676275" y="1047750"/>
                  </a:cubicBezTo>
                  <a:cubicBezTo>
                    <a:pt x="676275" y="1058228"/>
                    <a:pt x="667703" y="1066800"/>
                    <a:pt x="657225" y="1066800"/>
                  </a:cubicBezTo>
                  <a:lnTo>
                    <a:pt x="591503" y="1066800"/>
                  </a:lnTo>
                  <a:cubicBezTo>
                    <a:pt x="581978" y="1066800"/>
                    <a:pt x="573405" y="1073468"/>
                    <a:pt x="571500" y="1082993"/>
                  </a:cubicBezTo>
                  <a:cubicBezTo>
                    <a:pt x="569595" y="1095375"/>
                    <a:pt x="579120" y="1104900"/>
                    <a:pt x="590550" y="1104900"/>
                  </a:cubicBezTo>
                  <a:lnTo>
                    <a:pt x="657225" y="1104900"/>
                  </a:lnTo>
                  <a:cubicBezTo>
                    <a:pt x="688658" y="1104900"/>
                    <a:pt x="714375" y="1079183"/>
                    <a:pt x="714375" y="1047750"/>
                  </a:cubicBezTo>
                  <a:cubicBezTo>
                    <a:pt x="714375" y="1016318"/>
                    <a:pt x="688658" y="990600"/>
                    <a:pt x="657225" y="990600"/>
                  </a:cubicBezTo>
                  <a:lnTo>
                    <a:pt x="628650" y="990600"/>
                  </a:lnTo>
                  <a:cubicBezTo>
                    <a:pt x="618173" y="990600"/>
                    <a:pt x="609600" y="982028"/>
                    <a:pt x="609600" y="971550"/>
                  </a:cubicBezTo>
                  <a:cubicBezTo>
                    <a:pt x="609600" y="961073"/>
                    <a:pt x="618173" y="952500"/>
                    <a:pt x="628650" y="952500"/>
                  </a:cubicBezTo>
                  <a:lnTo>
                    <a:pt x="694373" y="952500"/>
                  </a:lnTo>
                  <a:cubicBezTo>
                    <a:pt x="703898" y="952500"/>
                    <a:pt x="712470" y="945833"/>
                    <a:pt x="714375" y="936308"/>
                  </a:cubicBezTo>
                  <a:cubicBezTo>
                    <a:pt x="716280" y="923925"/>
                    <a:pt x="706755" y="914400"/>
                    <a:pt x="695325" y="914400"/>
                  </a:cubicBezTo>
                  <a:lnTo>
                    <a:pt x="628650" y="914400"/>
                  </a:lnTo>
                  <a:cubicBezTo>
                    <a:pt x="597218" y="914400"/>
                    <a:pt x="571500" y="940118"/>
                    <a:pt x="571500" y="971550"/>
                  </a:cubicBezTo>
                  <a:cubicBezTo>
                    <a:pt x="571500" y="1002983"/>
                    <a:pt x="597218" y="1028700"/>
                    <a:pt x="628650" y="1028700"/>
                  </a:cubicBezTo>
                  <a:close/>
                  <a:moveTo>
                    <a:pt x="381000" y="1104900"/>
                  </a:moveTo>
                  <a:lnTo>
                    <a:pt x="457200" y="1104900"/>
                  </a:lnTo>
                  <a:cubicBezTo>
                    <a:pt x="467678" y="1104900"/>
                    <a:pt x="476250" y="1096328"/>
                    <a:pt x="476250" y="1085850"/>
                  </a:cubicBezTo>
                  <a:cubicBezTo>
                    <a:pt x="476250" y="1075373"/>
                    <a:pt x="467678" y="1066800"/>
                    <a:pt x="457200" y="1066800"/>
                  </a:cubicBezTo>
                  <a:lnTo>
                    <a:pt x="400050" y="1066800"/>
                  </a:lnTo>
                  <a:lnTo>
                    <a:pt x="400050" y="933450"/>
                  </a:lnTo>
                  <a:cubicBezTo>
                    <a:pt x="400050" y="922973"/>
                    <a:pt x="391478" y="914400"/>
                    <a:pt x="381000" y="914400"/>
                  </a:cubicBezTo>
                  <a:cubicBezTo>
                    <a:pt x="370523" y="914400"/>
                    <a:pt x="361950" y="922973"/>
                    <a:pt x="361950" y="933450"/>
                  </a:cubicBezTo>
                  <a:lnTo>
                    <a:pt x="361950" y="1085850"/>
                  </a:lnTo>
                  <a:cubicBezTo>
                    <a:pt x="361950" y="1096328"/>
                    <a:pt x="370523" y="1104900"/>
                    <a:pt x="381000" y="1104900"/>
                  </a:cubicBezTo>
                  <a:close/>
                  <a:moveTo>
                    <a:pt x="266700" y="342900"/>
                  </a:moveTo>
                  <a:lnTo>
                    <a:pt x="133350" y="342900"/>
                  </a:lnTo>
                  <a:cubicBezTo>
                    <a:pt x="122873" y="342900"/>
                    <a:pt x="114300" y="351473"/>
                    <a:pt x="114300" y="361950"/>
                  </a:cubicBezTo>
                  <a:cubicBezTo>
                    <a:pt x="114300" y="372428"/>
                    <a:pt x="122873" y="381000"/>
                    <a:pt x="133350" y="381000"/>
                  </a:cubicBezTo>
                  <a:lnTo>
                    <a:pt x="266700" y="381000"/>
                  </a:lnTo>
                  <a:cubicBezTo>
                    <a:pt x="277178" y="381000"/>
                    <a:pt x="285750" y="372428"/>
                    <a:pt x="285750" y="361950"/>
                  </a:cubicBezTo>
                  <a:cubicBezTo>
                    <a:pt x="285750" y="351473"/>
                    <a:pt x="277178" y="342900"/>
                    <a:pt x="266700" y="342900"/>
                  </a:cubicBezTo>
                  <a:close/>
                  <a:moveTo>
                    <a:pt x="495300" y="342900"/>
                  </a:moveTo>
                  <a:lnTo>
                    <a:pt x="352425" y="342900"/>
                  </a:lnTo>
                  <a:cubicBezTo>
                    <a:pt x="341948" y="342900"/>
                    <a:pt x="333375" y="351473"/>
                    <a:pt x="333375" y="361950"/>
                  </a:cubicBezTo>
                  <a:cubicBezTo>
                    <a:pt x="333375" y="372428"/>
                    <a:pt x="341948" y="381000"/>
                    <a:pt x="352425" y="381000"/>
                  </a:cubicBezTo>
                  <a:lnTo>
                    <a:pt x="495300" y="381000"/>
                  </a:lnTo>
                  <a:cubicBezTo>
                    <a:pt x="505778" y="381000"/>
                    <a:pt x="514350" y="372428"/>
                    <a:pt x="514350" y="361950"/>
                  </a:cubicBezTo>
                  <a:cubicBezTo>
                    <a:pt x="514350" y="351473"/>
                    <a:pt x="505778" y="342900"/>
                    <a:pt x="495300" y="342900"/>
                  </a:cubicBezTo>
                  <a:close/>
                  <a:moveTo>
                    <a:pt x="552450" y="361950"/>
                  </a:moveTo>
                  <a:cubicBezTo>
                    <a:pt x="552450" y="372428"/>
                    <a:pt x="561023" y="381000"/>
                    <a:pt x="571500" y="381000"/>
                  </a:cubicBezTo>
                  <a:lnTo>
                    <a:pt x="704850" y="381000"/>
                  </a:lnTo>
                  <a:cubicBezTo>
                    <a:pt x="715328" y="381000"/>
                    <a:pt x="723900" y="372428"/>
                    <a:pt x="723900" y="361950"/>
                  </a:cubicBezTo>
                  <a:cubicBezTo>
                    <a:pt x="723900" y="351473"/>
                    <a:pt x="715328" y="342900"/>
                    <a:pt x="704850" y="342900"/>
                  </a:cubicBezTo>
                  <a:lnTo>
                    <a:pt x="571500" y="342900"/>
                  </a:lnTo>
                  <a:cubicBezTo>
                    <a:pt x="561023" y="342900"/>
                    <a:pt x="552450" y="351473"/>
                    <a:pt x="552450" y="361950"/>
                  </a:cubicBezTo>
                  <a:close/>
                  <a:moveTo>
                    <a:pt x="266700" y="419100"/>
                  </a:moveTo>
                  <a:lnTo>
                    <a:pt x="133350" y="419100"/>
                  </a:lnTo>
                  <a:cubicBezTo>
                    <a:pt x="122873" y="419100"/>
                    <a:pt x="114300" y="427673"/>
                    <a:pt x="114300" y="438150"/>
                  </a:cubicBezTo>
                  <a:cubicBezTo>
                    <a:pt x="114300" y="448628"/>
                    <a:pt x="122873" y="457200"/>
                    <a:pt x="133350" y="457200"/>
                  </a:cubicBezTo>
                  <a:lnTo>
                    <a:pt x="266700" y="457200"/>
                  </a:lnTo>
                  <a:cubicBezTo>
                    <a:pt x="277178" y="457200"/>
                    <a:pt x="285750" y="448628"/>
                    <a:pt x="285750" y="438150"/>
                  </a:cubicBezTo>
                  <a:cubicBezTo>
                    <a:pt x="285750" y="427673"/>
                    <a:pt x="277178" y="419100"/>
                    <a:pt x="266700" y="419100"/>
                  </a:cubicBezTo>
                  <a:close/>
                  <a:moveTo>
                    <a:pt x="495300" y="419100"/>
                  </a:moveTo>
                  <a:lnTo>
                    <a:pt x="352425" y="419100"/>
                  </a:lnTo>
                  <a:cubicBezTo>
                    <a:pt x="341948" y="419100"/>
                    <a:pt x="333375" y="427673"/>
                    <a:pt x="333375" y="438150"/>
                  </a:cubicBezTo>
                  <a:cubicBezTo>
                    <a:pt x="333375" y="448628"/>
                    <a:pt x="341948" y="457200"/>
                    <a:pt x="352425" y="457200"/>
                  </a:cubicBezTo>
                  <a:lnTo>
                    <a:pt x="495300" y="457200"/>
                  </a:lnTo>
                  <a:cubicBezTo>
                    <a:pt x="505778" y="457200"/>
                    <a:pt x="514350" y="448628"/>
                    <a:pt x="514350" y="438150"/>
                  </a:cubicBezTo>
                  <a:cubicBezTo>
                    <a:pt x="514350" y="427673"/>
                    <a:pt x="505778" y="419100"/>
                    <a:pt x="495300" y="419100"/>
                  </a:cubicBezTo>
                  <a:close/>
                  <a:moveTo>
                    <a:pt x="704850" y="419100"/>
                  </a:moveTo>
                  <a:lnTo>
                    <a:pt x="571500" y="419100"/>
                  </a:lnTo>
                  <a:cubicBezTo>
                    <a:pt x="561023" y="419100"/>
                    <a:pt x="552450" y="427673"/>
                    <a:pt x="552450" y="438150"/>
                  </a:cubicBezTo>
                  <a:cubicBezTo>
                    <a:pt x="552450" y="448628"/>
                    <a:pt x="561023" y="457200"/>
                    <a:pt x="571500" y="457200"/>
                  </a:cubicBezTo>
                  <a:lnTo>
                    <a:pt x="704850" y="457200"/>
                  </a:lnTo>
                  <a:cubicBezTo>
                    <a:pt x="715328" y="457200"/>
                    <a:pt x="723900" y="448628"/>
                    <a:pt x="723900" y="438150"/>
                  </a:cubicBezTo>
                  <a:cubicBezTo>
                    <a:pt x="723900" y="427673"/>
                    <a:pt x="715328" y="419100"/>
                    <a:pt x="704850" y="419100"/>
                  </a:cubicBezTo>
                  <a:close/>
                  <a:moveTo>
                    <a:pt x="266700" y="495300"/>
                  </a:moveTo>
                  <a:lnTo>
                    <a:pt x="133350" y="495300"/>
                  </a:lnTo>
                  <a:cubicBezTo>
                    <a:pt x="122873" y="495300"/>
                    <a:pt x="114300" y="503873"/>
                    <a:pt x="114300" y="514350"/>
                  </a:cubicBezTo>
                  <a:cubicBezTo>
                    <a:pt x="114300" y="524828"/>
                    <a:pt x="122873" y="533400"/>
                    <a:pt x="133350" y="533400"/>
                  </a:cubicBezTo>
                  <a:lnTo>
                    <a:pt x="266700" y="533400"/>
                  </a:lnTo>
                  <a:cubicBezTo>
                    <a:pt x="277178" y="533400"/>
                    <a:pt x="285750" y="524828"/>
                    <a:pt x="285750" y="514350"/>
                  </a:cubicBezTo>
                  <a:cubicBezTo>
                    <a:pt x="285750" y="503873"/>
                    <a:pt x="277178" y="495300"/>
                    <a:pt x="266700" y="495300"/>
                  </a:cubicBezTo>
                  <a:close/>
                  <a:moveTo>
                    <a:pt x="495300" y="495300"/>
                  </a:moveTo>
                  <a:lnTo>
                    <a:pt x="352425" y="495300"/>
                  </a:lnTo>
                  <a:cubicBezTo>
                    <a:pt x="341948" y="495300"/>
                    <a:pt x="333375" y="503873"/>
                    <a:pt x="333375" y="514350"/>
                  </a:cubicBezTo>
                  <a:cubicBezTo>
                    <a:pt x="333375" y="524828"/>
                    <a:pt x="341948" y="533400"/>
                    <a:pt x="352425" y="533400"/>
                  </a:cubicBezTo>
                  <a:lnTo>
                    <a:pt x="495300" y="533400"/>
                  </a:lnTo>
                  <a:cubicBezTo>
                    <a:pt x="505778" y="533400"/>
                    <a:pt x="514350" y="524828"/>
                    <a:pt x="514350" y="514350"/>
                  </a:cubicBezTo>
                  <a:cubicBezTo>
                    <a:pt x="514350" y="503873"/>
                    <a:pt x="505778" y="495300"/>
                    <a:pt x="495300" y="495300"/>
                  </a:cubicBezTo>
                  <a:close/>
                  <a:moveTo>
                    <a:pt x="704850" y="495300"/>
                  </a:moveTo>
                  <a:lnTo>
                    <a:pt x="571500" y="495300"/>
                  </a:lnTo>
                  <a:cubicBezTo>
                    <a:pt x="561023" y="495300"/>
                    <a:pt x="552450" y="503873"/>
                    <a:pt x="552450" y="514350"/>
                  </a:cubicBezTo>
                  <a:cubicBezTo>
                    <a:pt x="552450" y="524828"/>
                    <a:pt x="561023" y="533400"/>
                    <a:pt x="571500" y="533400"/>
                  </a:cubicBezTo>
                  <a:lnTo>
                    <a:pt x="704850" y="533400"/>
                  </a:lnTo>
                  <a:cubicBezTo>
                    <a:pt x="715328" y="533400"/>
                    <a:pt x="723900" y="524828"/>
                    <a:pt x="723900" y="514350"/>
                  </a:cubicBezTo>
                  <a:cubicBezTo>
                    <a:pt x="723900" y="503873"/>
                    <a:pt x="715328" y="495300"/>
                    <a:pt x="704850" y="495300"/>
                  </a:cubicBezTo>
                  <a:close/>
                  <a:moveTo>
                    <a:pt x="266700" y="571500"/>
                  </a:moveTo>
                  <a:lnTo>
                    <a:pt x="133350" y="571500"/>
                  </a:lnTo>
                  <a:cubicBezTo>
                    <a:pt x="122873" y="571500"/>
                    <a:pt x="114300" y="580073"/>
                    <a:pt x="114300" y="590550"/>
                  </a:cubicBezTo>
                  <a:cubicBezTo>
                    <a:pt x="114300" y="601028"/>
                    <a:pt x="122873" y="609600"/>
                    <a:pt x="133350" y="609600"/>
                  </a:cubicBezTo>
                  <a:lnTo>
                    <a:pt x="266700" y="609600"/>
                  </a:lnTo>
                  <a:cubicBezTo>
                    <a:pt x="277178" y="609600"/>
                    <a:pt x="285750" y="601028"/>
                    <a:pt x="285750" y="590550"/>
                  </a:cubicBezTo>
                  <a:cubicBezTo>
                    <a:pt x="285750" y="580073"/>
                    <a:pt x="277178" y="571500"/>
                    <a:pt x="266700" y="571500"/>
                  </a:cubicBezTo>
                  <a:close/>
                  <a:moveTo>
                    <a:pt x="495300" y="571500"/>
                  </a:moveTo>
                  <a:lnTo>
                    <a:pt x="352425" y="571500"/>
                  </a:lnTo>
                  <a:cubicBezTo>
                    <a:pt x="341948" y="571500"/>
                    <a:pt x="333375" y="580073"/>
                    <a:pt x="333375" y="590550"/>
                  </a:cubicBezTo>
                  <a:cubicBezTo>
                    <a:pt x="333375" y="601028"/>
                    <a:pt x="341948" y="609600"/>
                    <a:pt x="352425" y="609600"/>
                  </a:cubicBezTo>
                  <a:lnTo>
                    <a:pt x="495300" y="609600"/>
                  </a:lnTo>
                  <a:cubicBezTo>
                    <a:pt x="505778" y="609600"/>
                    <a:pt x="514350" y="601028"/>
                    <a:pt x="514350" y="590550"/>
                  </a:cubicBezTo>
                  <a:cubicBezTo>
                    <a:pt x="514350" y="580073"/>
                    <a:pt x="505778" y="571500"/>
                    <a:pt x="495300" y="571500"/>
                  </a:cubicBezTo>
                  <a:close/>
                  <a:moveTo>
                    <a:pt x="704850" y="571500"/>
                  </a:moveTo>
                  <a:lnTo>
                    <a:pt x="571500" y="571500"/>
                  </a:lnTo>
                  <a:cubicBezTo>
                    <a:pt x="561023" y="571500"/>
                    <a:pt x="552450" y="580073"/>
                    <a:pt x="552450" y="590550"/>
                  </a:cubicBezTo>
                  <a:cubicBezTo>
                    <a:pt x="552450" y="601028"/>
                    <a:pt x="561023" y="609600"/>
                    <a:pt x="571500" y="609600"/>
                  </a:cubicBezTo>
                  <a:lnTo>
                    <a:pt x="704850" y="609600"/>
                  </a:lnTo>
                  <a:cubicBezTo>
                    <a:pt x="715328" y="609600"/>
                    <a:pt x="723900" y="601028"/>
                    <a:pt x="723900" y="590550"/>
                  </a:cubicBezTo>
                  <a:cubicBezTo>
                    <a:pt x="723900" y="580073"/>
                    <a:pt x="715328" y="571500"/>
                    <a:pt x="704850" y="571500"/>
                  </a:cubicBezTo>
                  <a:close/>
                  <a:moveTo>
                    <a:pt x="266700" y="647700"/>
                  </a:moveTo>
                  <a:lnTo>
                    <a:pt x="133350" y="647700"/>
                  </a:lnTo>
                  <a:cubicBezTo>
                    <a:pt x="122873" y="647700"/>
                    <a:pt x="114300" y="656273"/>
                    <a:pt x="114300" y="666750"/>
                  </a:cubicBezTo>
                  <a:cubicBezTo>
                    <a:pt x="114300" y="677228"/>
                    <a:pt x="122873" y="685800"/>
                    <a:pt x="133350" y="685800"/>
                  </a:cubicBezTo>
                  <a:lnTo>
                    <a:pt x="266700" y="685800"/>
                  </a:lnTo>
                  <a:cubicBezTo>
                    <a:pt x="277178" y="685800"/>
                    <a:pt x="285750" y="677228"/>
                    <a:pt x="285750" y="666750"/>
                  </a:cubicBezTo>
                  <a:cubicBezTo>
                    <a:pt x="285750" y="656273"/>
                    <a:pt x="277178" y="647700"/>
                    <a:pt x="266700" y="647700"/>
                  </a:cubicBezTo>
                  <a:close/>
                  <a:moveTo>
                    <a:pt x="495300" y="647700"/>
                  </a:moveTo>
                  <a:lnTo>
                    <a:pt x="352425" y="647700"/>
                  </a:lnTo>
                  <a:cubicBezTo>
                    <a:pt x="341948" y="647700"/>
                    <a:pt x="333375" y="656273"/>
                    <a:pt x="333375" y="666750"/>
                  </a:cubicBezTo>
                  <a:cubicBezTo>
                    <a:pt x="333375" y="677228"/>
                    <a:pt x="341948" y="685800"/>
                    <a:pt x="352425" y="685800"/>
                  </a:cubicBezTo>
                  <a:lnTo>
                    <a:pt x="495300" y="685800"/>
                  </a:lnTo>
                  <a:cubicBezTo>
                    <a:pt x="505778" y="685800"/>
                    <a:pt x="514350" y="677228"/>
                    <a:pt x="514350" y="666750"/>
                  </a:cubicBezTo>
                  <a:cubicBezTo>
                    <a:pt x="514350" y="656273"/>
                    <a:pt x="505778" y="647700"/>
                    <a:pt x="495300" y="647700"/>
                  </a:cubicBezTo>
                  <a:close/>
                  <a:moveTo>
                    <a:pt x="704850" y="647700"/>
                  </a:moveTo>
                  <a:lnTo>
                    <a:pt x="571500" y="647700"/>
                  </a:lnTo>
                  <a:cubicBezTo>
                    <a:pt x="561023" y="647700"/>
                    <a:pt x="552450" y="656273"/>
                    <a:pt x="552450" y="666750"/>
                  </a:cubicBezTo>
                  <a:cubicBezTo>
                    <a:pt x="552450" y="677228"/>
                    <a:pt x="561023" y="685800"/>
                    <a:pt x="571500" y="685800"/>
                  </a:cubicBezTo>
                  <a:lnTo>
                    <a:pt x="704850" y="685800"/>
                  </a:lnTo>
                  <a:cubicBezTo>
                    <a:pt x="715328" y="685800"/>
                    <a:pt x="723900" y="677228"/>
                    <a:pt x="723900" y="666750"/>
                  </a:cubicBezTo>
                  <a:cubicBezTo>
                    <a:pt x="723900" y="656273"/>
                    <a:pt x="715328" y="647700"/>
                    <a:pt x="704850" y="6477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74ECAB21-FF04-4F23-983A-F210C6E46C58}"/>
                </a:ext>
              </a:extLst>
            </p:cNvPr>
            <p:cNvSpPr/>
            <p:nvPr/>
          </p:nvSpPr>
          <p:spPr>
            <a:xfrm>
              <a:off x="6455610" y="4490402"/>
              <a:ext cx="214106" cy="1092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2161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394E08-585B-4505-9747-167D67881D8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46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8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F394E08-585B-4505-9747-167D67881D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8714967-6050-46A1-9527-CDAB6C33A62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13FD-AA7D-4249-90D7-70AF85BE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2776"/>
                </a:solidFill>
              </a:rPr>
              <a:t>Objectives of this document</a:t>
            </a:r>
            <a:endParaRPr lang="en-US" b="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0187A-3E85-4C87-AB6B-7D4F4276F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</a:t>
            </a:fld>
            <a:endParaRPr lang="en-US" sz="1000" dirty="0">
              <a:solidFill>
                <a:srgbClr val="ADAFBB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CC0F28-9BF3-436C-808F-6CD28C6846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5" r="16205"/>
          <a:stretch/>
        </p:blipFill>
        <p:spPr>
          <a:xfrm>
            <a:off x="1321496" y="2402342"/>
            <a:ext cx="1610370" cy="25075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666A8D-1D0B-4BC0-8079-FA65DED0902C}"/>
              </a:ext>
            </a:extLst>
          </p:cNvPr>
          <p:cNvSpPr txBox="1"/>
          <p:nvPr/>
        </p:nvSpPr>
        <p:spPr>
          <a:xfrm>
            <a:off x="861508" y="5126995"/>
            <a:ext cx="2503220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Aurelien Domont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Slidebooks Consulting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Managing Director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F99A30-227E-4029-9E84-1B797315BDC4}"/>
              </a:ext>
            </a:extLst>
          </p:cNvPr>
          <p:cNvSpPr/>
          <p:nvPr/>
        </p:nvSpPr>
        <p:spPr bwMode="auto">
          <a:xfrm>
            <a:off x="3814607" y="1732008"/>
            <a:ext cx="117665" cy="4658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anchor="ctr">
            <a:noAutofit/>
          </a:bodyPr>
          <a:lstStyle/>
          <a:p>
            <a:pPr marL="182553" marR="0" lvl="0" indent="-182553" algn="just" defTabSz="623853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 3" pitchFamily="18" charset="2"/>
              <a:buChar char="}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C287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6" name="Textfeld 16">
            <a:extLst>
              <a:ext uri="{FF2B5EF4-FFF2-40B4-BE49-F238E27FC236}">
                <a16:creationId xmlns:a16="http://schemas.microsoft.com/office/drawing/2014/main" id="{D14086CB-A711-4ABF-A5CC-E447FE268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773" y="2650066"/>
            <a:ext cx="561238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ea typeface="+mn-ea"/>
                <a:cs typeface="+mn-cs"/>
              </a:rPr>
              <a:t>Learn how to create a Financial Model with a Powerpoint training and Excel template created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ea typeface="+mn-ea"/>
                <a:cs typeface="+mn-cs"/>
              </a:rPr>
              <a:t>by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600" i="1" u="none" strike="noStrike" kern="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ea typeface="+mn-ea"/>
                <a:cs typeface="+mn-cs"/>
              </a:rPr>
              <a:t>former Deloitte Management Consultants </a:t>
            </a:r>
            <a:endParaRPr kumimoji="0" lang="en-US" sz="1600" i="1" u="none" strike="noStrike" kern="0" cap="none" spc="0" normalizeH="0" baseline="0" noProof="0" dirty="0">
              <a:ln>
                <a:noFill/>
              </a:ln>
              <a:solidFill>
                <a:srgbClr val="002776">
                  <a:lumMod val="60000"/>
                  <a:lumOff val="4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Striped Right Arrow 77">
            <a:extLst>
              <a:ext uri="{FF2B5EF4-FFF2-40B4-BE49-F238E27FC236}">
                <a16:creationId xmlns:a16="http://schemas.microsoft.com/office/drawing/2014/main" id="{B1B8DDB4-DF96-4C09-8D1A-268D86D5E467}"/>
              </a:ext>
            </a:extLst>
          </p:cNvPr>
          <p:cNvSpPr/>
          <p:nvPr/>
        </p:nvSpPr>
        <p:spPr bwMode="auto">
          <a:xfrm>
            <a:off x="3932272" y="2724833"/>
            <a:ext cx="545299" cy="68146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anchor="ctr">
            <a:noAutofit/>
          </a:bodyPr>
          <a:lstStyle/>
          <a:p>
            <a:pPr marL="182553" marR="0" lvl="0" indent="-182553" algn="just" defTabSz="623853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 3" pitchFamily="18" charset="2"/>
              <a:buChar char="}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C287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DA8C6E-86C6-49D3-9438-9CCFE0C00321}"/>
              </a:ext>
            </a:extLst>
          </p:cNvPr>
          <p:cNvGrpSpPr/>
          <p:nvPr/>
        </p:nvGrpSpPr>
        <p:grpSpPr>
          <a:xfrm>
            <a:off x="4759664" y="2672819"/>
            <a:ext cx="470326" cy="785490"/>
            <a:chOff x="2027857" y="2660545"/>
            <a:chExt cx="1410198" cy="2355158"/>
          </a:xfrm>
          <a:solidFill>
            <a:schemeClr val="tx1"/>
          </a:solidFill>
        </p:grpSpPr>
        <p:sp>
          <p:nvSpPr>
            <p:cNvPr id="32" name="Freeform 160">
              <a:extLst>
                <a:ext uri="{FF2B5EF4-FFF2-40B4-BE49-F238E27FC236}">
                  <a16:creationId xmlns:a16="http://schemas.microsoft.com/office/drawing/2014/main" id="{6BE3B881-1C29-4DAC-B7AB-D2056AD65E95}"/>
                </a:ext>
              </a:extLst>
            </p:cNvPr>
            <p:cNvSpPr>
              <a:spLocks/>
            </p:cNvSpPr>
            <p:nvPr/>
          </p:nvSpPr>
          <p:spPr bwMode="auto">
            <a:xfrm rot="21583970">
              <a:off x="2424000" y="4463258"/>
              <a:ext cx="611224" cy="5524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1" y="0"/>
                </a:cxn>
                <a:cxn ang="0">
                  <a:pos x="815" y="136"/>
                </a:cxn>
                <a:cxn ang="0">
                  <a:pos x="815" y="562"/>
                </a:cxn>
                <a:cxn ang="0">
                  <a:pos x="813" y="582"/>
                </a:cxn>
                <a:cxn ang="0">
                  <a:pos x="805" y="603"/>
                </a:cxn>
                <a:cxn ang="0">
                  <a:pos x="795" y="623"/>
                </a:cxn>
                <a:cxn ang="0">
                  <a:pos x="782" y="642"/>
                </a:cxn>
                <a:cxn ang="0">
                  <a:pos x="766" y="658"/>
                </a:cxn>
                <a:cxn ang="0">
                  <a:pos x="749" y="669"/>
                </a:cxn>
                <a:cxn ang="0">
                  <a:pos x="511" y="792"/>
                </a:cxn>
                <a:cxn ang="0">
                  <a:pos x="491" y="800"/>
                </a:cxn>
                <a:cxn ang="0">
                  <a:pos x="469" y="805"/>
                </a:cxn>
                <a:cxn ang="0">
                  <a:pos x="445" y="806"/>
                </a:cxn>
                <a:cxn ang="0">
                  <a:pos x="421" y="805"/>
                </a:cxn>
                <a:cxn ang="0">
                  <a:pos x="399" y="800"/>
                </a:cxn>
                <a:cxn ang="0">
                  <a:pos x="380" y="792"/>
                </a:cxn>
                <a:cxn ang="0">
                  <a:pos x="141" y="669"/>
                </a:cxn>
                <a:cxn ang="0">
                  <a:pos x="124" y="658"/>
                </a:cxn>
                <a:cxn ang="0">
                  <a:pos x="108" y="642"/>
                </a:cxn>
                <a:cxn ang="0">
                  <a:pos x="95" y="623"/>
                </a:cxn>
                <a:cxn ang="0">
                  <a:pos x="84" y="603"/>
                </a:cxn>
                <a:cxn ang="0">
                  <a:pos x="77" y="582"/>
                </a:cxn>
                <a:cxn ang="0">
                  <a:pos x="75" y="562"/>
                </a:cxn>
                <a:cxn ang="0">
                  <a:pos x="75" y="136"/>
                </a:cxn>
                <a:cxn ang="0">
                  <a:pos x="0" y="0"/>
                </a:cxn>
              </a:cxnLst>
              <a:rect l="0" t="0" r="r" b="b"/>
              <a:pathLst>
                <a:path w="891" h="806">
                  <a:moveTo>
                    <a:pt x="0" y="0"/>
                  </a:moveTo>
                  <a:lnTo>
                    <a:pt x="891" y="0"/>
                  </a:lnTo>
                  <a:lnTo>
                    <a:pt x="815" y="136"/>
                  </a:lnTo>
                  <a:lnTo>
                    <a:pt x="815" y="562"/>
                  </a:lnTo>
                  <a:lnTo>
                    <a:pt x="813" y="582"/>
                  </a:lnTo>
                  <a:lnTo>
                    <a:pt x="805" y="603"/>
                  </a:lnTo>
                  <a:lnTo>
                    <a:pt x="795" y="623"/>
                  </a:lnTo>
                  <a:lnTo>
                    <a:pt x="782" y="642"/>
                  </a:lnTo>
                  <a:lnTo>
                    <a:pt x="766" y="658"/>
                  </a:lnTo>
                  <a:lnTo>
                    <a:pt x="749" y="669"/>
                  </a:lnTo>
                  <a:lnTo>
                    <a:pt x="511" y="792"/>
                  </a:lnTo>
                  <a:lnTo>
                    <a:pt x="491" y="800"/>
                  </a:lnTo>
                  <a:lnTo>
                    <a:pt x="469" y="805"/>
                  </a:lnTo>
                  <a:lnTo>
                    <a:pt x="445" y="806"/>
                  </a:lnTo>
                  <a:lnTo>
                    <a:pt x="421" y="805"/>
                  </a:lnTo>
                  <a:lnTo>
                    <a:pt x="399" y="800"/>
                  </a:lnTo>
                  <a:lnTo>
                    <a:pt x="380" y="792"/>
                  </a:lnTo>
                  <a:lnTo>
                    <a:pt x="141" y="669"/>
                  </a:lnTo>
                  <a:lnTo>
                    <a:pt x="124" y="658"/>
                  </a:lnTo>
                  <a:lnTo>
                    <a:pt x="108" y="642"/>
                  </a:lnTo>
                  <a:lnTo>
                    <a:pt x="95" y="623"/>
                  </a:lnTo>
                  <a:lnTo>
                    <a:pt x="84" y="603"/>
                  </a:lnTo>
                  <a:lnTo>
                    <a:pt x="77" y="582"/>
                  </a:lnTo>
                  <a:lnTo>
                    <a:pt x="75" y="562"/>
                  </a:lnTo>
                  <a:lnTo>
                    <a:pt x="75" y="1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165">
              <a:extLst>
                <a:ext uri="{FF2B5EF4-FFF2-40B4-BE49-F238E27FC236}">
                  <a16:creationId xmlns:a16="http://schemas.microsoft.com/office/drawing/2014/main" id="{9D07348D-3758-492C-84A0-89E07885FACB}"/>
                </a:ext>
              </a:extLst>
            </p:cNvPr>
            <p:cNvSpPr>
              <a:spLocks/>
            </p:cNvSpPr>
            <p:nvPr/>
          </p:nvSpPr>
          <p:spPr bwMode="auto">
            <a:xfrm rot="21583970">
              <a:off x="2027857" y="2660545"/>
              <a:ext cx="1410198" cy="1758779"/>
            </a:xfrm>
            <a:custGeom>
              <a:avLst/>
              <a:gdLst/>
              <a:ahLst/>
              <a:cxnLst>
                <a:cxn ang="0">
                  <a:pos x="1109" y="3"/>
                </a:cxn>
                <a:cxn ang="0">
                  <a:pos x="1264" y="27"/>
                </a:cxn>
                <a:cxn ang="0">
                  <a:pos x="1411" y="74"/>
                </a:cxn>
                <a:cxn ang="0">
                  <a:pos x="1548" y="140"/>
                </a:cxn>
                <a:cxn ang="0">
                  <a:pos x="1671" y="226"/>
                </a:cxn>
                <a:cxn ang="0">
                  <a:pos x="1782" y="329"/>
                </a:cxn>
                <a:cxn ang="0">
                  <a:pos x="1876" y="445"/>
                </a:cxn>
                <a:cxn ang="0">
                  <a:pos x="1952" y="576"/>
                </a:cxn>
                <a:cxn ang="0">
                  <a:pos x="2009" y="718"/>
                </a:cxn>
                <a:cxn ang="0">
                  <a:pos x="2045" y="869"/>
                </a:cxn>
                <a:cxn ang="0">
                  <a:pos x="2057" y="1028"/>
                </a:cxn>
                <a:cxn ang="0">
                  <a:pos x="2046" y="1166"/>
                </a:cxn>
                <a:cxn ang="0">
                  <a:pos x="2016" y="1295"/>
                </a:cxn>
                <a:cxn ang="0">
                  <a:pos x="1971" y="1418"/>
                </a:cxn>
                <a:cxn ang="0">
                  <a:pos x="1915" y="1535"/>
                </a:cxn>
                <a:cxn ang="0">
                  <a:pos x="1850" y="1649"/>
                </a:cxn>
                <a:cxn ang="0">
                  <a:pos x="1748" y="1814"/>
                </a:cxn>
                <a:cxn ang="0">
                  <a:pos x="1649" y="1979"/>
                </a:cxn>
                <a:cxn ang="0">
                  <a:pos x="1592" y="2090"/>
                </a:cxn>
                <a:cxn ang="0">
                  <a:pos x="1547" y="2204"/>
                </a:cxn>
                <a:cxn ang="0">
                  <a:pos x="1516" y="2323"/>
                </a:cxn>
                <a:cxn ang="0">
                  <a:pos x="1505" y="2447"/>
                </a:cxn>
                <a:cxn ang="0">
                  <a:pos x="1496" y="2503"/>
                </a:cxn>
                <a:cxn ang="0">
                  <a:pos x="1481" y="2535"/>
                </a:cxn>
                <a:cxn ang="0">
                  <a:pos x="1456" y="2557"/>
                </a:cxn>
                <a:cxn ang="0">
                  <a:pos x="1424" y="2566"/>
                </a:cxn>
                <a:cxn ang="0">
                  <a:pos x="615" y="2564"/>
                </a:cxn>
                <a:cxn ang="0">
                  <a:pos x="586" y="2548"/>
                </a:cxn>
                <a:cxn ang="0">
                  <a:pos x="567" y="2520"/>
                </a:cxn>
                <a:cxn ang="0">
                  <a:pos x="553" y="2475"/>
                </a:cxn>
                <a:cxn ang="0">
                  <a:pos x="549" y="2387"/>
                </a:cxn>
                <a:cxn ang="0">
                  <a:pos x="531" y="2270"/>
                </a:cxn>
                <a:cxn ang="0">
                  <a:pos x="497" y="2158"/>
                </a:cxn>
                <a:cxn ang="0">
                  <a:pos x="449" y="2050"/>
                </a:cxn>
                <a:cxn ang="0">
                  <a:pos x="393" y="1944"/>
                </a:cxn>
                <a:cxn ang="0">
                  <a:pos x="329" y="1838"/>
                </a:cxn>
                <a:cxn ang="0">
                  <a:pos x="229" y="1680"/>
                </a:cxn>
                <a:cxn ang="0">
                  <a:pos x="165" y="1572"/>
                </a:cxn>
                <a:cxn ang="0">
                  <a:pos x="106" y="1460"/>
                </a:cxn>
                <a:cxn ang="0">
                  <a:pos x="58" y="1345"/>
                </a:cxn>
                <a:cxn ang="0">
                  <a:pos x="22" y="1224"/>
                </a:cxn>
                <a:cxn ang="0">
                  <a:pos x="3" y="1095"/>
                </a:cxn>
                <a:cxn ang="0">
                  <a:pos x="3" y="948"/>
                </a:cxn>
                <a:cxn ang="0">
                  <a:pos x="27" y="793"/>
                </a:cxn>
                <a:cxn ang="0">
                  <a:pos x="74" y="646"/>
                </a:cxn>
                <a:cxn ang="0">
                  <a:pos x="140" y="509"/>
                </a:cxn>
                <a:cxn ang="0">
                  <a:pos x="226" y="385"/>
                </a:cxn>
                <a:cxn ang="0">
                  <a:pos x="329" y="275"/>
                </a:cxn>
                <a:cxn ang="0">
                  <a:pos x="445" y="181"/>
                </a:cxn>
                <a:cxn ang="0">
                  <a:pos x="576" y="105"/>
                </a:cxn>
                <a:cxn ang="0">
                  <a:pos x="718" y="48"/>
                </a:cxn>
                <a:cxn ang="0">
                  <a:pos x="869" y="12"/>
                </a:cxn>
                <a:cxn ang="0">
                  <a:pos x="1028" y="0"/>
                </a:cxn>
              </a:cxnLst>
              <a:rect l="0" t="0" r="r" b="b"/>
              <a:pathLst>
                <a:path w="2057" h="2566">
                  <a:moveTo>
                    <a:pt x="1028" y="0"/>
                  </a:moveTo>
                  <a:lnTo>
                    <a:pt x="1109" y="3"/>
                  </a:lnTo>
                  <a:lnTo>
                    <a:pt x="1188" y="12"/>
                  </a:lnTo>
                  <a:lnTo>
                    <a:pt x="1264" y="27"/>
                  </a:lnTo>
                  <a:lnTo>
                    <a:pt x="1339" y="48"/>
                  </a:lnTo>
                  <a:lnTo>
                    <a:pt x="1411" y="74"/>
                  </a:lnTo>
                  <a:lnTo>
                    <a:pt x="1481" y="105"/>
                  </a:lnTo>
                  <a:lnTo>
                    <a:pt x="1548" y="140"/>
                  </a:lnTo>
                  <a:lnTo>
                    <a:pt x="1612" y="181"/>
                  </a:lnTo>
                  <a:lnTo>
                    <a:pt x="1671" y="226"/>
                  </a:lnTo>
                  <a:lnTo>
                    <a:pt x="1728" y="275"/>
                  </a:lnTo>
                  <a:lnTo>
                    <a:pt x="1782" y="329"/>
                  </a:lnTo>
                  <a:lnTo>
                    <a:pt x="1831" y="385"/>
                  </a:lnTo>
                  <a:lnTo>
                    <a:pt x="1876" y="445"/>
                  </a:lnTo>
                  <a:lnTo>
                    <a:pt x="1917" y="509"/>
                  </a:lnTo>
                  <a:lnTo>
                    <a:pt x="1952" y="576"/>
                  </a:lnTo>
                  <a:lnTo>
                    <a:pt x="1983" y="646"/>
                  </a:lnTo>
                  <a:lnTo>
                    <a:pt x="2009" y="718"/>
                  </a:lnTo>
                  <a:lnTo>
                    <a:pt x="2030" y="793"/>
                  </a:lnTo>
                  <a:lnTo>
                    <a:pt x="2045" y="869"/>
                  </a:lnTo>
                  <a:lnTo>
                    <a:pt x="2054" y="948"/>
                  </a:lnTo>
                  <a:lnTo>
                    <a:pt x="2057" y="1028"/>
                  </a:lnTo>
                  <a:lnTo>
                    <a:pt x="2054" y="1098"/>
                  </a:lnTo>
                  <a:lnTo>
                    <a:pt x="2046" y="1166"/>
                  </a:lnTo>
                  <a:lnTo>
                    <a:pt x="2034" y="1231"/>
                  </a:lnTo>
                  <a:lnTo>
                    <a:pt x="2016" y="1295"/>
                  </a:lnTo>
                  <a:lnTo>
                    <a:pt x="1995" y="1357"/>
                  </a:lnTo>
                  <a:lnTo>
                    <a:pt x="1971" y="1418"/>
                  </a:lnTo>
                  <a:lnTo>
                    <a:pt x="1944" y="1477"/>
                  </a:lnTo>
                  <a:lnTo>
                    <a:pt x="1915" y="1535"/>
                  </a:lnTo>
                  <a:lnTo>
                    <a:pt x="1883" y="1592"/>
                  </a:lnTo>
                  <a:lnTo>
                    <a:pt x="1850" y="1649"/>
                  </a:lnTo>
                  <a:lnTo>
                    <a:pt x="1817" y="1705"/>
                  </a:lnTo>
                  <a:lnTo>
                    <a:pt x="1748" y="1814"/>
                  </a:lnTo>
                  <a:lnTo>
                    <a:pt x="1681" y="1924"/>
                  </a:lnTo>
                  <a:lnTo>
                    <a:pt x="1649" y="1979"/>
                  </a:lnTo>
                  <a:lnTo>
                    <a:pt x="1620" y="2034"/>
                  </a:lnTo>
                  <a:lnTo>
                    <a:pt x="1592" y="2090"/>
                  </a:lnTo>
                  <a:lnTo>
                    <a:pt x="1568" y="2147"/>
                  </a:lnTo>
                  <a:lnTo>
                    <a:pt x="1547" y="2204"/>
                  </a:lnTo>
                  <a:lnTo>
                    <a:pt x="1529" y="2263"/>
                  </a:lnTo>
                  <a:lnTo>
                    <a:pt x="1516" y="2323"/>
                  </a:lnTo>
                  <a:lnTo>
                    <a:pt x="1508" y="2384"/>
                  </a:lnTo>
                  <a:lnTo>
                    <a:pt x="1505" y="2447"/>
                  </a:lnTo>
                  <a:lnTo>
                    <a:pt x="1503" y="2475"/>
                  </a:lnTo>
                  <a:lnTo>
                    <a:pt x="1496" y="2503"/>
                  </a:lnTo>
                  <a:lnTo>
                    <a:pt x="1489" y="2520"/>
                  </a:lnTo>
                  <a:lnTo>
                    <a:pt x="1481" y="2535"/>
                  </a:lnTo>
                  <a:lnTo>
                    <a:pt x="1470" y="2548"/>
                  </a:lnTo>
                  <a:lnTo>
                    <a:pt x="1456" y="2557"/>
                  </a:lnTo>
                  <a:lnTo>
                    <a:pt x="1441" y="2564"/>
                  </a:lnTo>
                  <a:lnTo>
                    <a:pt x="1424" y="2566"/>
                  </a:lnTo>
                  <a:lnTo>
                    <a:pt x="632" y="2566"/>
                  </a:lnTo>
                  <a:lnTo>
                    <a:pt x="615" y="2564"/>
                  </a:lnTo>
                  <a:lnTo>
                    <a:pt x="599" y="2557"/>
                  </a:lnTo>
                  <a:lnTo>
                    <a:pt x="586" y="2548"/>
                  </a:lnTo>
                  <a:lnTo>
                    <a:pt x="575" y="2535"/>
                  </a:lnTo>
                  <a:lnTo>
                    <a:pt x="567" y="2520"/>
                  </a:lnTo>
                  <a:lnTo>
                    <a:pt x="560" y="2503"/>
                  </a:lnTo>
                  <a:lnTo>
                    <a:pt x="553" y="2475"/>
                  </a:lnTo>
                  <a:lnTo>
                    <a:pt x="551" y="2447"/>
                  </a:lnTo>
                  <a:lnTo>
                    <a:pt x="549" y="2387"/>
                  </a:lnTo>
                  <a:lnTo>
                    <a:pt x="543" y="2327"/>
                  </a:lnTo>
                  <a:lnTo>
                    <a:pt x="531" y="2270"/>
                  </a:lnTo>
                  <a:lnTo>
                    <a:pt x="516" y="2214"/>
                  </a:lnTo>
                  <a:lnTo>
                    <a:pt x="497" y="2158"/>
                  </a:lnTo>
                  <a:lnTo>
                    <a:pt x="475" y="2104"/>
                  </a:lnTo>
                  <a:lnTo>
                    <a:pt x="449" y="2050"/>
                  </a:lnTo>
                  <a:lnTo>
                    <a:pt x="422" y="1997"/>
                  </a:lnTo>
                  <a:lnTo>
                    <a:pt x="393" y="1944"/>
                  </a:lnTo>
                  <a:lnTo>
                    <a:pt x="361" y="1891"/>
                  </a:lnTo>
                  <a:lnTo>
                    <a:pt x="329" y="1838"/>
                  </a:lnTo>
                  <a:lnTo>
                    <a:pt x="262" y="1733"/>
                  </a:lnTo>
                  <a:lnTo>
                    <a:pt x="229" y="1680"/>
                  </a:lnTo>
                  <a:lnTo>
                    <a:pt x="197" y="1626"/>
                  </a:lnTo>
                  <a:lnTo>
                    <a:pt x="165" y="1572"/>
                  </a:lnTo>
                  <a:lnTo>
                    <a:pt x="135" y="1517"/>
                  </a:lnTo>
                  <a:lnTo>
                    <a:pt x="106" y="1460"/>
                  </a:lnTo>
                  <a:lnTo>
                    <a:pt x="81" y="1403"/>
                  </a:lnTo>
                  <a:lnTo>
                    <a:pt x="58" y="1345"/>
                  </a:lnTo>
                  <a:lnTo>
                    <a:pt x="39" y="1285"/>
                  </a:lnTo>
                  <a:lnTo>
                    <a:pt x="22" y="1224"/>
                  </a:lnTo>
                  <a:lnTo>
                    <a:pt x="10" y="1160"/>
                  </a:lnTo>
                  <a:lnTo>
                    <a:pt x="3" y="1095"/>
                  </a:lnTo>
                  <a:lnTo>
                    <a:pt x="0" y="1028"/>
                  </a:lnTo>
                  <a:lnTo>
                    <a:pt x="3" y="948"/>
                  </a:lnTo>
                  <a:lnTo>
                    <a:pt x="12" y="869"/>
                  </a:lnTo>
                  <a:lnTo>
                    <a:pt x="27" y="793"/>
                  </a:lnTo>
                  <a:lnTo>
                    <a:pt x="48" y="718"/>
                  </a:lnTo>
                  <a:lnTo>
                    <a:pt x="74" y="646"/>
                  </a:lnTo>
                  <a:lnTo>
                    <a:pt x="104" y="576"/>
                  </a:lnTo>
                  <a:lnTo>
                    <a:pt x="140" y="509"/>
                  </a:lnTo>
                  <a:lnTo>
                    <a:pt x="181" y="445"/>
                  </a:lnTo>
                  <a:lnTo>
                    <a:pt x="226" y="385"/>
                  </a:lnTo>
                  <a:lnTo>
                    <a:pt x="275" y="329"/>
                  </a:lnTo>
                  <a:lnTo>
                    <a:pt x="329" y="275"/>
                  </a:lnTo>
                  <a:lnTo>
                    <a:pt x="385" y="226"/>
                  </a:lnTo>
                  <a:lnTo>
                    <a:pt x="445" y="181"/>
                  </a:lnTo>
                  <a:lnTo>
                    <a:pt x="509" y="140"/>
                  </a:lnTo>
                  <a:lnTo>
                    <a:pt x="576" y="105"/>
                  </a:lnTo>
                  <a:lnTo>
                    <a:pt x="646" y="74"/>
                  </a:lnTo>
                  <a:lnTo>
                    <a:pt x="718" y="48"/>
                  </a:lnTo>
                  <a:lnTo>
                    <a:pt x="793" y="27"/>
                  </a:lnTo>
                  <a:lnTo>
                    <a:pt x="869" y="12"/>
                  </a:lnTo>
                  <a:lnTo>
                    <a:pt x="948" y="3"/>
                  </a:lnTo>
                  <a:lnTo>
                    <a:pt x="102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922CF3-487E-454C-85AC-2C62A5EB1265}"/>
              </a:ext>
            </a:extLst>
          </p:cNvPr>
          <p:cNvSpPr/>
          <p:nvPr/>
        </p:nvSpPr>
        <p:spPr>
          <a:xfrm>
            <a:off x="5562851" y="2650066"/>
            <a:ext cx="302820" cy="249384"/>
          </a:xfrm>
          <a:custGeom>
            <a:avLst/>
            <a:gdLst>
              <a:gd name="connsiteX0" fmla="*/ 0 w 829856"/>
              <a:gd name="connsiteY0" fmla="*/ 341709 h 683418"/>
              <a:gd name="connsiteX1" fmla="*/ 0 w 829856"/>
              <a:gd name="connsiteY1" fmla="*/ 683419 h 683418"/>
              <a:gd name="connsiteX2" fmla="*/ 341709 w 829856"/>
              <a:gd name="connsiteY2" fmla="*/ 683419 h 683418"/>
              <a:gd name="connsiteX3" fmla="*/ 341709 w 829856"/>
              <a:gd name="connsiteY3" fmla="*/ 341709 h 683418"/>
              <a:gd name="connsiteX4" fmla="*/ 146447 w 829856"/>
              <a:gd name="connsiteY4" fmla="*/ 341709 h 683418"/>
              <a:gd name="connsiteX5" fmla="*/ 341709 w 829856"/>
              <a:gd name="connsiteY5" fmla="*/ 146447 h 683418"/>
              <a:gd name="connsiteX6" fmla="*/ 341709 w 829856"/>
              <a:gd name="connsiteY6" fmla="*/ 0 h 683418"/>
              <a:gd name="connsiteX7" fmla="*/ 0 w 829856"/>
              <a:gd name="connsiteY7" fmla="*/ 341709 h 683418"/>
              <a:gd name="connsiteX8" fmla="*/ 829856 w 829856"/>
              <a:gd name="connsiteY8" fmla="*/ 146447 h 683418"/>
              <a:gd name="connsiteX9" fmla="*/ 829856 w 829856"/>
              <a:gd name="connsiteY9" fmla="*/ 0 h 683418"/>
              <a:gd name="connsiteX10" fmla="*/ 488147 w 829856"/>
              <a:gd name="connsiteY10" fmla="*/ 341709 h 683418"/>
              <a:gd name="connsiteX11" fmla="*/ 488147 w 829856"/>
              <a:gd name="connsiteY11" fmla="*/ 683419 h 683418"/>
              <a:gd name="connsiteX12" fmla="*/ 829856 w 829856"/>
              <a:gd name="connsiteY12" fmla="*/ 683419 h 683418"/>
              <a:gd name="connsiteX13" fmla="*/ 829856 w 829856"/>
              <a:gd name="connsiteY13" fmla="*/ 341709 h 683418"/>
              <a:gd name="connsiteX14" fmla="*/ 634594 w 829856"/>
              <a:gd name="connsiteY14" fmla="*/ 341709 h 683418"/>
              <a:gd name="connsiteX15" fmla="*/ 829856 w 829856"/>
              <a:gd name="connsiteY15" fmla="*/ 146447 h 68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9856" h="683418">
                <a:moveTo>
                  <a:pt x="0" y="341709"/>
                </a:moveTo>
                <a:lnTo>
                  <a:pt x="0" y="683419"/>
                </a:lnTo>
                <a:lnTo>
                  <a:pt x="341709" y="683419"/>
                </a:lnTo>
                <a:lnTo>
                  <a:pt x="341709" y="341709"/>
                </a:lnTo>
                <a:lnTo>
                  <a:pt x="146447" y="341709"/>
                </a:lnTo>
                <a:cubicBezTo>
                  <a:pt x="146447" y="233877"/>
                  <a:pt x="233877" y="146447"/>
                  <a:pt x="341709" y="146447"/>
                </a:cubicBezTo>
                <a:lnTo>
                  <a:pt x="341709" y="0"/>
                </a:lnTo>
                <a:cubicBezTo>
                  <a:pt x="152971" y="0"/>
                  <a:pt x="0" y="152981"/>
                  <a:pt x="0" y="341709"/>
                </a:cubicBezTo>
                <a:close/>
                <a:moveTo>
                  <a:pt x="829856" y="146447"/>
                </a:moveTo>
                <a:lnTo>
                  <a:pt x="829856" y="0"/>
                </a:lnTo>
                <a:cubicBezTo>
                  <a:pt x="641128" y="0"/>
                  <a:pt x="488147" y="152981"/>
                  <a:pt x="488147" y="341709"/>
                </a:cubicBezTo>
                <a:lnTo>
                  <a:pt x="488147" y="683419"/>
                </a:lnTo>
                <a:lnTo>
                  <a:pt x="829856" y="683419"/>
                </a:lnTo>
                <a:lnTo>
                  <a:pt x="829856" y="341709"/>
                </a:lnTo>
                <a:lnTo>
                  <a:pt x="634594" y="341709"/>
                </a:lnTo>
                <a:cubicBezTo>
                  <a:pt x="634594" y="233877"/>
                  <a:pt x="722024" y="146447"/>
                  <a:pt x="829856" y="14644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0" name="Striped Right Arrow 77">
            <a:extLst>
              <a:ext uri="{FF2B5EF4-FFF2-40B4-BE49-F238E27FC236}">
                <a16:creationId xmlns:a16="http://schemas.microsoft.com/office/drawing/2014/main" id="{9BD53782-F9FA-4756-AB0A-030249F84AD6}"/>
              </a:ext>
            </a:extLst>
          </p:cNvPr>
          <p:cNvSpPr/>
          <p:nvPr/>
        </p:nvSpPr>
        <p:spPr bwMode="auto">
          <a:xfrm>
            <a:off x="3932272" y="4701205"/>
            <a:ext cx="545299" cy="68146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anchor="ctr">
            <a:noAutofit/>
          </a:bodyPr>
          <a:lstStyle/>
          <a:p>
            <a:pPr marL="182553" marR="0" lvl="0" indent="-182553" algn="just" defTabSz="623853" rtl="0" eaLnBrk="1" fontAlgn="base" latinLnBrk="0" hangingPunct="1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Wingdings 3" pitchFamily="18" charset="2"/>
              <a:buChar char="}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C287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pic>
        <p:nvPicPr>
          <p:cNvPr id="42" name="Graphic 41" descr="Stopwatch">
            <a:extLst>
              <a:ext uri="{FF2B5EF4-FFF2-40B4-BE49-F238E27FC236}">
                <a16:creationId xmlns:a16="http://schemas.microsoft.com/office/drawing/2014/main" id="{3B2B5825-CF1A-47D5-93CB-717690C06D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4412" y="4611521"/>
            <a:ext cx="860830" cy="860830"/>
          </a:xfrm>
          <a:prstGeom prst="rect">
            <a:avLst/>
          </a:prstGeom>
        </p:spPr>
      </p:pic>
      <p:sp>
        <p:nvSpPr>
          <p:cNvPr id="44" name="Textfeld 16">
            <a:extLst>
              <a:ext uri="{FF2B5EF4-FFF2-40B4-BE49-F238E27FC236}">
                <a16:creationId xmlns:a16="http://schemas.microsoft.com/office/drawing/2014/main" id="{BB572AFC-EED6-46D1-B7FB-8C580A447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773" y="4678563"/>
            <a:ext cx="56123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002776"/>
                </a:solidFill>
              </a:rPr>
              <a:t>Save your time </a:t>
            </a:r>
            <a:r>
              <a:rPr lang="en-US" sz="1600" i="1" kern="0" dirty="0">
                <a:solidFill>
                  <a:srgbClr val="002776"/>
                </a:solidFill>
              </a:rPr>
              <a:t>by using our fully editable PowerPoint slides and Excel sheets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B08EBE7-7281-4379-8541-DC6FCE39EC55}"/>
              </a:ext>
            </a:extLst>
          </p:cNvPr>
          <p:cNvSpPr/>
          <p:nvPr/>
        </p:nvSpPr>
        <p:spPr>
          <a:xfrm>
            <a:off x="5562851" y="4680525"/>
            <a:ext cx="302820" cy="249384"/>
          </a:xfrm>
          <a:custGeom>
            <a:avLst/>
            <a:gdLst>
              <a:gd name="connsiteX0" fmla="*/ 0 w 829856"/>
              <a:gd name="connsiteY0" fmla="*/ 341709 h 683418"/>
              <a:gd name="connsiteX1" fmla="*/ 0 w 829856"/>
              <a:gd name="connsiteY1" fmla="*/ 683419 h 683418"/>
              <a:gd name="connsiteX2" fmla="*/ 341709 w 829856"/>
              <a:gd name="connsiteY2" fmla="*/ 683419 h 683418"/>
              <a:gd name="connsiteX3" fmla="*/ 341709 w 829856"/>
              <a:gd name="connsiteY3" fmla="*/ 341709 h 683418"/>
              <a:gd name="connsiteX4" fmla="*/ 146447 w 829856"/>
              <a:gd name="connsiteY4" fmla="*/ 341709 h 683418"/>
              <a:gd name="connsiteX5" fmla="*/ 341709 w 829856"/>
              <a:gd name="connsiteY5" fmla="*/ 146447 h 683418"/>
              <a:gd name="connsiteX6" fmla="*/ 341709 w 829856"/>
              <a:gd name="connsiteY6" fmla="*/ 0 h 683418"/>
              <a:gd name="connsiteX7" fmla="*/ 0 w 829856"/>
              <a:gd name="connsiteY7" fmla="*/ 341709 h 683418"/>
              <a:gd name="connsiteX8" fmla="*/ 829856 w 829856"/>
              <a:gd name="connsiteY8" fmla="*/ 146447 h 683418"/>
              <a:gd name="connsiteX9" fmla="*/ 829856 w 829856"/>
              <a:gd name="connsiteY9" fmla="*/ 0 h 683418"/>
              <a:gd name="connsiteX10" fmla="*/ 488147 w 829856"/>
              <a:gd name="connsiteY10" fmla="*/ 341709 h 683418"/>
              <a:gd name="connsiteX11" fmla="*/ 488147 w 829856"/>
              <a:gd name="connsiteY11" fmla="*/ 683419 h 683418"/>
              <a:gd name="connsiteX12" fmla="*/ 829856 w 829856"/>
              <a:gd name="connsiteY12" fmla="*/ 683419 h 683418"/>
              <a:gd name="connsiteX13" fmla="*/ 829856 w 829856"/>
              <a:gd name="connsiteY13" fmla="*/ 341709 h 683418"/>
              <a:gd name="connsiteX14" fmla="*/ 634594 w 829856"/>
              <a:gd name="connsiteY14" fmla="*/ 341709 h 683418"/>
              <a:gd name="connsiteX15" fmla="*/ 829856 w 829856"/>
              <a:gd name="connsiteY15" fmla="*/ 146447 h 68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9856" h="683418">
                <a:moveTo>
                  <a:pt x="0" y="341709"/>
                </a:moveTo>
                <a:lnTo>
                  <a:pt x="0" y="683419"/>
                </a:lnTo>
                <a:lnTo>
                  <a:pt x="341709" y="683419"/>
                </a:lnTo>
                <a:lnTo>
                  <a:pt x="341709" y="341709"/>
                </a:lnTo>
                <a:lnTo>
                  <a:pt x="146447" y="341709"/>
                </a:lnTo>
                <a:cubicBezTo>
                  <a:pt x="146447" y="233877"/>
                  <a:pt x="233877" y="146447"/>
                  <a:pt x="341709" y="146447"/>
                </a:cubicBezTo>
                <a:lnTo>
                  <a:pt x="341709" y="0"/>
                </a:lnTo>
                <a:cubicBezTo>
                  <a:pt x="152971" y="0"/>
                  <a:pt x="0" y="152981"/>
                  <a:pt x="0" y="341709"/>
                </a:cubicBezTo>
                <a:close/>
                <a:moveTo>
                  <a:pt x="829856" y="146447"/>
                </a:moveTo>
                <a:lnTo>
                  <a:pt x="829856" y="0"/>
                </a:lnTo>
                <a:cubicBezTo>
                  <a:pt x="641128" y="0"/>
                  <a:pt x="488147" y="152981"/>
                  <a:pt x="488147" y="341709"/>
                </a:cubicBezTo>
                <a:lnTo>
                  <a:pt x="488147" y="683419"/>
                </a:lnTo>
                <a:lnTo>
                  <a:pt x="829856" y="683419"/>
                </a:lnTo>
                <a:lnTo>
                  <a:pt x="829856" y="341709"/>
                </a:lnTo>
                <a:lnTo>
                  <a:pt x="634594" y="341709"/>
                </a:lnTo>
                <a:cubicBezTo>
                  <a:pt x="634594" y="233877"/>
                  <a:pt x="722024" y="146447"/>
                  <a:pt x="829856" y="14644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049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4110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6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4. Inputs sheet Excel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20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BEED3DF-107E-400F-AE89-F34D49836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6394"/>
              </p:ext>
            </p:extLst>
          </p:nvPr>
        </p:nvGraphicFramePr>
        <p:xfrm>
          <a:off x="1966119" y="1644876"/>
          <a:ext cx="8259763" cy="4825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61" name="Worksheet" r:id="rId7" imgW="9052686" imgH="5288244" progId="Excel.Sheet.12">
                  <p:embed/>
                </p:oleObj>
              </mc:Choice>
              <mc:Fallback>
                <p:oleObj name="Worksheet" r:id="rId7" imgW="9052686" imgH="5288244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66119" y="1644876"/>
                        <a:ext cx="8259763" cy="4825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 descr="Excel Logo 2013">
            <a:extLst>
              <a:ext uri="{FF2B5EF4-FFF2-40B4-BE49-F238E27FC236}">
                <a16:creationId xmlns:a16="http://schemas.microsoft.com/office/drawing/2014/main" id="{57A0AB8F-19FB-41B8-869D-35541C30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4" y="1644876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7184D4-C16A-4A8A-B3C2-BFCDFE6170D7}"/>
              </a:ext>
            </a:extLst>
          </p:cNvPr>
          <p:cNvGrpSpPr/>
          <p:nvPr/>
        </p:nvGrpSpPr>
        <p:grpSpPr>
          <a:xfrm>
            <a:off x="11056264" y="611812"/>
            <a:ext cx="530899" cy="597238"/>
            <a:chOff x="6455610" y="4442171"/>
            <a:chExt cx="530899" cy="59723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244C82-7351-4334-B910-8838F4D81606}"/>
                </a:ext>
              </a:extLst>
            </p:cNvPr>
            <p:cNvSpPr/>
            <p:nvPr/>
          </p:nvSpPr>
          <p:spPr>
            <a:xfrm>
              <a:off x="6562663" y="4442171"/>
              <a:ext cx="423846" cy="597238"/>
            </a:xfrm>
            <a:custGeom>
              <a:avLst/>
              <a:gdLst>
                <a:gd name="connsiteX0" fmla="*/ 610553 w 838200"/>
                <a:gd name="connsiteY0" fmla="*/ 0 h 1181100"/>
                <a:gd name="connsiteX1" fmla="*/ 85725 w 838200"/>
                <a:gd name="connsiteY1" fmla="*/ 0 h 1181100"/>
                <a:gd name="connsiteX2" fmla="*/ 0 w 838200"/>
                <a:gd name="connsiteY2" fmla="*/ 85725 h 1181100"/>
                <a:gd name="connsiteX3" fmla="*/ 0 w 838200"/>
                <a:gd name="connsiteY3" fmla="*/ 1095375 h 1181100"/>
                <a:gd name="connsiteX4" fmla="*/ 85725 w 838200"/>
                <a:gd name="connsiteY4" fmla="*/ 1181100 h 1181100"/>
                <a:gd name="connsiteX5" fmla="*/ 752475 w 838200"/>
                <a:gd name="connsiteY5" fmla="*/ 1181100 h 1181100"/>
                <a:gd name="connsiteX6" fmla="*/ 838200 w 838200"/>
                <a:gd name="connsiteY6" fmla="*/ 1095375 h 1181100"/>
                <a:gd name="connsiteX7" fmla="*/ 838200 w 838200"/>
                <a:gd name="connsiteY7" fmla="*/ 227648 h 1181100"/>
                <a:gd name="connsiteX8" fmla="*/ 610553 w 838200"/>
                <a:gd name="connsiteY8" fmla="*/ 0 h 1181100"/>
                <a:gd name="connsiteX9" fmla="*/ 609600 w 838200"/>
                <a:gd name="connsiteY9" fmla="*/ 53340 h 1181100"/>
                <a:gd name="connsiteX10" fmla="*/ 784860 w 838200"/>
                <a:gd name="connsiteY10" fmla="*/ 228600 h 1181100"/>
                <a:gd name="connsiteX11" fmla="*/ 657225 w 838200"/>
                <a:gd name="connsiteY11" fmla="*/ 228600 h 1181100"/>
                <a:gd name="connsiteX12" fmla="*/ 609600 w 838200"/>
                <a:gd name="connsiteY12" fmla="*/ 180975 h 1181100"/>
                <a:gd name="connsiteX13" fmla="*/ 609600 w 838200"/>
                <a:gd name="connsiteY13" fmla="*/ 53340 h 1181100"/>
                <a:gd name="connsiteX14" fmla="*/ 800100 w 838200"/>
                <a:gd name="connsiteY14" fmla="*/ 1095375 h 1181100"/>
                <a:gd name="connsiteX15" fmla="*/ 752475 w 838200"/>
                <a:gd name="connsiteY15" fmla="*/ 1143000 h 1181100"/>
                <a:gd name="connsiteX16" fmla="*/ 85725 w 838200"/>
                <a:gd name="connsiteY16" fmla="*/ 1143000 h 1181100"/>
                <a:gd name="connsiteX17" fmla="*/ 38100 w 838200"/>
                <a:gd name="connsiteY17" fmla="*/ 1095375 h 1181100"/>
                <a:gd name="connsiteX18" fmla="*/ 38100 w 838200"/>
                <a:gd name="connsiteY18" fmla="*/ 876300 h 1181100"/>
                <a:gd name="connsiteX19" fmla="*/ 800100 w 838200"/>
                <a:gd name="connsiteY19" fmla="*/ 876300 h 1181100"/>
                <a:gd name="connsiteX20" fmla="*/ 800100 w 838200"/>
                <a:gd name="connsiteY20" fmla="*/ 1095375 h 1181100"/>
                <a:gd name="connsiteX21" fmla="*/ 800100 w 838200"/>
                <a:gd name="connsiteY21" fmla="*/ 838200 h 1181100"/>
                <a:gd name="connsiteX22" fmla="*/ 38100 w 838200"/>
                <a:gd name="connsiteY22" fmla="*/ 838200 h 1181100"/>
                <a:gd name="connsiteX23" fmla="*/ 38100 w 838200"/>
                <a:gd name="connsiteY23" fmla="*/ 85725 h 1181100"/>
                <a:gd name="connsiteX24" fmla="*/ 85725 w 838200"/>
                <a:gd name="connsiteY24" fmla="*/ 38100 h 1181100"/>
                <a:gd name="connsiteX25" fmla="*/ 571500 w 838200"/>
                <a:gd name="connsiteY25" fmla="*/ 38100 h 1181100"/>
                <a:gd name="connsiteX26" fmla="*/ 571500 w 838200"/>
                <a:gd name="connsiteY26" fmla="*/ 180975 h 1181100"/>
                <a:gd name="connsiteX27" fmla="*/ 657225 w 838200"/>
                <a:gd name="connsiteY27" fmla="*/ 266700 h 1181100"/>
                <a:gd name="connsiteX28" fmla="*/ 800100 w 838200"/>
                <a:gd name="connsiteY28" fmla="*/ 266700 h 1181100"/>
                <a:gd name="connsiteX29" fmla="*/ 800100 w 838200"/>
                <a:gd name="connsiteY29" fmla="*/ 838200 h 1181100"/>
                <a:gd name="connsiteX30" fmla="*/ 137160 w 838200"/>
                <a:gd name="connsiteY30" fmla="*/ 1102043 h 1181100"/>
                <a:gd name="connsiteX31" fmla="*/ 137160 w 838200"/>
                <a:gd name="connsiteY31" fmla="*/ 1102043 h 1181100"/>
                <a:gd name="connsiteX32" fmla="*/ 162877 w 838200"/>
                <a:gd name="connsiteY32" fmla="*/ 1095375 h 1181100"/>
                <a:gd name="connsiteX33" fmla="*/ 190500 w 838200"/>
                <a:gd name="connsiteY33" fmla="*/ 1047750 h 1181100"/>
                <a:gd name="connsiteX34" fmla="*/ 218123 w 838200"/>
                <a:gd name="connsiteY34" fmla="*/ 1095375 h 1181100"/>
                <a:gd name="connsiteX35" fmla="*/ 243840 w 838200"/>
                <a:gd name="connsiteY35" fmla="*/ 1102043 h 1181100"/>
                <a:gd name="connsiteX36" fmla="*/ 250508 w 838200"/>
                <a:gd name="connsiteY36" fmla="*/ 1076325 h 1181100"/>
                <a:gd name="connsiteX37" fmla="*/ 212408 w 838200"/>
                <a:gd name="connsiteY37" fmla="*/ 1009650 h 1181100"/>
                <a:gd name="connsiteX38" fmla="*/ 250508 w 838200"/>
                <a:gd name="connsiteY38" fmla="*/ 942975 h 1181100"/>
                <a:gd name="connsiteX39" fmla="*/ 243840 w 838200"/>
                <a:gd name="connsiteY39" fmla="*/ 917258 h 1181100"/>
                <a:gd name="connsiteX40" fmla="*/ 218123 w 838200"/>
                <a:gd name="connsiteY40" fmla="*/ 923925 h 1181100"/>
                <a:gd name="connsiteX41" fmla="*/ 190500 w 838200"/>
                <a:gd name="connsiteY41" fmla="*/ 971550 h 1181100"/>
                <a:gd name="connsiteX42" fmla="*/ 162877 w 838200"/>
                <a:gd name="connsiteY42" fmla="*/ 923925 h 1181100"/>
                <a:gd name="connsiteX43" fmla="*/ 137160 w 838200"/>
                <a:gd name="connsiteY43" fmla="*/ 917258 h 1181100"/>
                <a:gd name="connsiteX44" fmla="*/ 137160 w 838200"/>
                <a:gd name="connsiteY44" fmla="*/ 917258 h 1181100"/>
                <a:gd name="connsiteX45" fmla="*/ 130493 w 838200"/>
                <a:gd name="connsiteY45" fmla="*/ 942975 h 1181100"/>
                <a:gd name="connsiteX46" fmla="*/ 168593 w 838200"/>
                <a:gd name="connsiteY46" fmla="*/ 1009650 h 1181100"/>
                <a:gd name="connsiteX47" fmla="*/ 130493 w 838200"/>
                <a:gd name="connsiteY47" fmla="*/ 1076325 h 1181100"/>
                <a:gd name="connsiteX48" fmla="*/ 137160 w 838200"/>
                <a:gd name="connsiteY48" fmla="*/ 1102043 h 1181100"/>
                <a:gd name="connsiteX49" fmla="*/ 628650 w 838200"/>
                <a:gd name="connsiteY49" fmla="*/ 1028700 h 1181100"/>
                <a:gd name="connsiteX50" fmla="*/ 657225 w 838200"/>
                <a:gd name="connsiteY50" fmla="*/ 1028700 h 1181100"/>
                <a:gd name="connsiteX51" fmla="*/ 676275 w 838200"/>
                <a:gd name="connsiteY51" fmla="*/ 1047750 h 1181100"/>
                <a:gd name="connsiteX52" fmla="*/ 657225 w 838200"/>
                <a:gd name="connsiteY52" fmla="*/ 1066800 h 1181100"/>
                <a:gd name="connsiteX53" fmla="*/ 591503 w 838200"/>
                <a:gd name="connsiteY53" fmla="*/ 1066800 h 1181100"/>
                <a:gd name="connsiteX54" fmla="*/ 571500 w 838200"/>
                <a:gd name="connsiteY54" fmla="*/ 1082993 h 1181100"/>
                <a:gd name="connsiteX55" fmla="*/ 590550 w 838200"/>
                <a:gd name="connsiteY55" fmla="*/ 1104900 h 1181100"/>
                <a:gd name="connsiteX56" fmla="*/ 657225 w 838200"/>
                <a:gd name="connsiteY56" fmla="*/ 1104900 h 1181100"/>
                <a:gd name="connsiteX57" fmla="*/ 714375 w 838200"/>
                <a:gd name="connsiteY57" fmla="*/ 1047750 h 1181100"/>
                <a:gd name="connsiteX58" fmla="*/ 657225 w 838200"/>
                <a:gd name="connsiteY58" fmla="*/ 990600 h 1181100"/>
                <a:gd name="connsiteX59" fmla="*/ 628650 w 838200"/>
                <a:gd name="connsiteY59" fmla="*/ 990600 h 1181100"/>
                <a:gd name="connsiteX60" fmla="*/ 609600 w 838200"/>
                <a:gd name="connsiteY60" fmla="*/ 971550 h 1181100"/>
                <a:gd name="connsiteX61" fmla="*/ 628650 w 838200"/>
                <a:gd name="connsiteY61" fmla="*/ 952500 h 1181100"/>
                <a:gd name="connsiteX62" fmla="*/ 694373 w 838200"/>
                <a:gd name="connsiteY62" fmla="*/ 952500 h 1181100"/>
                <a:gd name="connsiteX63" fmla="*/ 714375 w 838200"/>
                <a:gd name="connsiteY63" fmla="*/ 936308 h 1181100"/>
                <a:gd name="connsiteX64" fmla="*/ 695325 w 838200"/>
                <a:gd name="connsiteY64" fmla="*/ 914400 h 1181100"/>
                <a:gd name="connsiteX65" fmla="*/ 628650 w 838200"/>
                <a:gd name="connsiteY65" fmla="*/ 914400 h 1181100"/>
                <a:gd name="connsiteX66" fmla="*/ 571500 w 838200"/>
                <a:gd name="connsiteY66" fmla="*/ 971550 h 1181100"/>
                <a:gd name="connsiteX67" fmla="*/ 628650 w 838200"/>
                <a:gd name="connsiteY67" fmla="*/ 1028700 h 1181100"/>
                <a:gd name="connsiteX68" fmla="*/ 381000 w 838200"/>
                <a:gd name="connsiteY68" fmla="*/ 1104900 h 1181100"/>
                <a:gd name="connsiteX69" fmla="*/ 457200 w 838200"/>
                <a:gd name="connsiteY69" fmla="*/ 1104900 h 1181100"/>
                <a:gd name="connsiteX70" fmla="*/ 476250 w 838200"/>
                <a:gd name="connsiteY70" fmla="*/ 1085850 h 1181100"/>
                <a:gd name="connsiteX71" fmla="*/ 457200 w 838200"/>
                <a:gd name="connsiteY71" fmla="*/ 1066800 h 1181100"/>
                <a:gd name="connsiteX72" fmla="*/ 400050 w 838200"/>
                <a:gd name="connsiteY72" fmla="*/ 1066800 h 1181100"/>
                <a:gd name="connsiteX73" fmla="*/ 400050 w 838200"/>
                <a:gd name="connsiteY73" fmla="*/ 933450 h 1181100"/>
                <a:gd name="connsiteX74" fmla="*/ 381000 w 838200"/>
                <a:gd name="connsiteY74" fmla="*/ 914400 h 1181100"/>
                <a:gd name="connsiteX75" fmla="*/ 361950 w 838200"/>
                <a:gd name="connsiteY75" fmla="*/ 933450 h 1181100"/>
                <a:gd name="connsiteX76" fmla="*/ 361950 w 838200"/>
                <a:gd name="connsiteY76" fmla="*/ 1085850 h 1181100"/>
                <a:gd name="connsiteX77" fmla="*/ 381000 w 838200"/>
                <a:gd name="connsiteY77" fmla="*/ 1104900 h 1181100"/>
                <a:gd name="connsiteX78" fmla="*/ 266700 w 838200"/>
                <a:gd name="connsiteY78" fmla="*/ 342900 h 1181100"/>
                <a:gd name="connsiteX79" fmla="*/ 133350 w 838200"/>
                <a:gd name="connsiteY79" fmla="*/ 342900 h 1181100"/>
                <a:gd name="connsiteX80" fmla="*/ 114300 w 838200"/>
                <a:gd name="connsiteY80" fmla="*/ 361950 h 1181100"/>
                <a:gd name="connsiteX81" fmla="*/ 133350 w 838200"/>
                <a:gd name="connsiteY81" fmla="*/ 381000 h 1181100"/>
                <a:gd name="connsiteX82" fmla="*/ 266700 w 838200"/>
                <a:gd name="connsiteY82" fmla="*/ 381000 h 1181100"/>
                <a:gd name="connsiteX83" fmla="*/ 285750 w 838200"/>
                <a:gd name="connsiteY83" fmla="*/ 361950 h 1181100"/>
                <a:gd name="connsiteX84" fmla="*/ 266700 w 838200"/>
                <a:gd name="connsiteY84" fmla="*/ 342900 h 1181100"/>
                <a:gd name="connsiteX85" fmla="*/ 495300 w 838200"/>
                <a:gd name="connsiteY85" fmla="*/ 342900 h 1181100"/>
                <a:gd name="connsiteX86" fmla="*/ 352425 w 838200"/>
                <a:gd name="connsiteY86" fmla="*/ 342900 h 1181100"/>
                <a:gd name="connsiteX87" fmla="*/ 333375 w 838200"/>
                <a:gd name="connsiteY87" fmla="*/ 361950 h 1181100"/>
                <a:gd name="connsiteX88" fmla="*/ 352425 w 838200"/>
                <a:gd name="connsiteY88" fmla="*/ 381000 h 1181100"/>
                <a:gd name="connsiteX89" fmla="*/ 495300 w 838200"/>
                <a:gd name="connsiteY89" fmla="*/ 381000 h 1181100"/>
                <a:gd name="connsiteX90" fmla="*/ 514350 w 838200"/>
                <a:gd name="connsiteY90" fmla="*/ 361950 h 1181100"/>
                <a:gd name="connsiteX91" fmla="*/ 495300 w 838200"/>
                <a:gd name="connsiteY91" fmla="*/ 342900 h 1181100"/>
                <a:gd name="connsiteX92" fmla="*/ 552450 w 838200"/>
                <a:gd name="connsiteY92" fmla="*/ 361950 h 1181100"/>
                <a:gd name="connsiteX93" fmla="*/ 571500 w 838200"/>
                <a:gd name="connsiteY93" fmla="*/ 381000 h 1181100"/>
                <a:gd name="connsiteX94" fmla="*/ 704850 w 838200"/>
                <a:gd name="connsiteY94" fmla="*/ 381000 h 1181100"/>
                <a:gd name="connsiteX95" fmla="*/ 723900 w 838200"/>
                <a:gd name="connsiteY95" fmla="*/ 361950 h 1181100"/>
                <a:gd name="connsiteX96" fmla="*/ 704850 w 838200"/>
                <a:gd name="connsiteY96" fmla="*/ 342900 h 1181100"/>
                <a:gd name="connsiteX97" fmla="*/ 571500 w 838200"/>
                <a:gd name="connsiteY97" fmla="*/ 342900 h 1181100"/>
                <a:gd name="connsiteX98" fmla="*/ 552450 w 838200"/>
                <a:gd name="connsiteY98" fmla="*/ 361950 h 1181100"/>
                <a:gd name="connsiteX99" fmla="*/ 266700 w 838200"/>
                <a:gd name="connsiteY99" fmla="*/ 419100 h 1181100"/>
                <a:gd name="connsiteX100" fmla="*/ 133350 w 838200"/>
                <a:gd name="connsiteY100" fmla="*/ 419100 h 1181100"/>
                <a:gd name="connsiteX101" fmla="*/ 114300 w 838200"/>
                <a:gd name="connsiteY101" fmla="*/ 438150 h 1181100"/>
                <a:gd name="connsiteX102" fmla="*/ 133350 w 838200"/>
                <a:gd name="connsiteY102" fmla="*/ 457200 h 1181100"/>
                <a:gd name="connsiteX103" fmla="*/ 266700 w 838200"/>
                <a:gd name="connsiteY103" fmla="*/ 457200 h 1181100"/>
                <a:gd name="connsiteX104" fmla="*/ 285750 w 838200"/>
                <a:gd name="connsiteY104" fmla="*/ 438150 h 1181100"/>
                <a:gd name="connsiteX105" fmla="*/ 266700 w 838200"/>
                <a:gd name="connsiteY105" fmla="*/ 419100 h 1181100"/>
                <a:gd name="connsiteX106" fmla="*/ 495300 w 838200"/>
                <a:gd name="connsiteY106" fmla="*/ 419100 h 1181100"/>
                <a:gd name="connsiteX107" fmla="*/ 352425 w 838200"/>
                <a:gd name="connsiteY107" fmla="*/ 419100 h 1181100"/>
                <a:gd name="connsiteX108" fmla="*/ 333375 w 838200"/>
                <a:gd name="connsiteY108" fmla="*/ 438150 h 1181100"/>
                <a:gd name="connsiteX109" fmla="*/ 352425 w 838200"/>
                <a:gd name="connsiteY109" fmla="*/ 457200 h 1181100"/>
                <a:gd name="connsiteX110" fmla="*/ 495300 w 838200"/>
                <a:gd name="connsiteY110" fmla="*/ 457200 h 1181100"/>
                <a:gd name="connsiteX111" fmla="*/ 514350 w 838200"/>
                <a:gd name="connsiteY111" fmla="*/ 438150 h 1181100"/>
                <a:gd name="connsiteX112" fmla="*/ 495300 w 838200"/>
                <a:gd name="connsiteY112" fmla="*/ 419100 h 1181100"/>
                <a:gd name="connsiteX113" fmla="*/ 704850 w 838200"/>
                <a:gd name="connsiteY113" fmla="*/ 419100 h 1181100"/>
                <a:gd name="connsiteX114" fmla="*/ 571500 w 838200"/>
                <a:gd name="connsiteY114" fmla="*/ 419100 h 1181100"/>
                <a:gd name="connsiteX115" fmla="*/ 552450 w 838200"/>
                <a:gd name="connsiteY115" fmla="*/ 438150 h 1181100"/>
                <a:gd name="connsiteX116" fmla="*/ 571500 w 838200"/>
                <a:gd name="connsiteY116" fmla="*/ 457200 h 1181100"/>
                <a:gd name="connsiteX117" fmla="*/ 704850 w 838200"/>
                <a:gd name="connsiteY117" fmla="*/ 457200 h 1181100"/>
                <a:gd name="connsiteX118" fmla="*/ 723900 w 838200"/>
                <a:gd name="connsiteY118" fmla="*/ 438150 h 1181100"/>
                <a:gd name="connsiteX119" fmla="*/ 704850 w 838200"/>
                <a:gd name="connsiteY119" fmla="*/ 419100 h 1181100"/>
                <a:gd name="connsiteX120" fmla="*/ 266700 w 838200"/>
                <a:gd name="connsiteY120" fmla="*/ 495300 h 1181100"/>
                <a:gd name="connsiteX121" fmla="*/ 133350 w 838200"/>
                <a:gd name="connsiteY121" fmla="*/ 495300 h 1181100"/>
                <a:gd name="connsiteX122" fmla="*/ 114300 w 838200"/>
                <a:gd name="connsiteY122" fmla="*/ 514350 h 1181100"/>
                <a:gd name="connsiteX123" fmla="*/ 133350 w 838200"/>
                <a:gd name="connsiteY123" fmla="*/ 533400 h 1181100"/>
                <a:gd name="connsiteX124" fmla="*/ 266700 w 838200"/>
                <a:gd name="connsiteY124" fmla="*/ 533400 h 1181100"/>
                <a:gd name="connsiteX125" fmla="*/ 285750 w 838200"/>
                <a:gd name="connsiteY125" fmla="*/ 514350 h 1181100"/>
                <a:gd name="connsiteX126" fmla="*/ 266700 w 838200"/>
                <a:gd name="connsiteY126" fmla="*/ 495300 h 1181100"/>
                <a:gd name="connsiteX127" fmla="*/ 495300 w 838200"/>
                <a:gd name="connsiteY127" fmla="*/ 495300 h 1181100"/>
                <a:gd name="connsiteX128" fmla="*/ 352425 w 838200"/>
                <a:gd name="connsiteY128" fmla="*/ 495300 h 1181100"/>
                <a:gd name="connsiteX129" fmla="*/ 333375 w 838200"/>
                <a:gd name="connsiteY129" fmla="*/ 514350 h 1181100"/>
                <a:gd name="connsiteX130" fmla="*/ 352425 w 838200"/>
                <a:gd name="connsiteY130" fmla="*/ 533400 h 1181100"/>
                <a:gd name="connsiteX131" fmla="*/ 495300 w 838200"/>
                <a:gd name="connsiteY131" fmla="*/ 533400 h 1181100"/>
                <a:gd name="connsiteX132" fmla="*/ 514350 w 838200"/>
                <a:gd name="connsiteY132" fmla="*/ 514350 h 1181100"/>
                <a:gd name="connsiteX133" fmla="*/ 495300 w 838200"/>
                <a:gd name="connsiteY133" fmla="*/ 495300 h 1181100"/>
                <a:gd name="connsiteX134" fmla="*/ 704850 w 838200"/>
                <a:gd name="connsiteY134" fmla="*/ 495300 h 1181100"/>
                <a:gd name="connsiteX135" fmla="*/ 571500 w 838200"/>
                <a:gd name="connsiteY135" fmla="*/ 495300 h 1181100"/>
                <a:gd name="connsiteX136" fmla="*/ 552450 w 838200"/>
                <a:gd name="connsiteY136" fmla="*/ 514350 h 1181100"/>
                <a:gd name="connsiteX137" fmla="*/ 571500 w 838200"/>
                <a:gd name="connsiteY137" fmla="*/ 533400 h 1181100"/>
                <a:gd name="connsiteX138" fmla="*/ 704850 w 838200"/>
                <a:gd name="connsiteY138" fmla="*/ 533400 h 1181100"/>
                <a:gd name="connsiteX139" fmla="*/ 723900 w 838200"/>
                <a:gd name="connsiteY139" fmla="*/ 514350 h 1181100"/>
                <a:gd name="connsiteX140" fmla="*/ 704850 w 838200"/>
                <a:gd name="connsiteY140" fmla="*/ 495300 h 1181100"/>
                <a:gd name="connsiteX141" fmla="*/ 266700 w 838200"/>
                <a:gd name="connsiteY141" fmla="*/ 571500 h 1181100"/>
                <a:gd name="connsiteX142" fmla="*/ 133350 w 838200"/>
                <a:gd name="connsiteY142" fmla="*/ 571500 h 1181100"/>
                <a:gd name="connsiteX143" fmla="*/ 114300 w 838200"/>
                <a:gd name="connsiteY143" fmla="*/ 590550 h 1181100"/>
                <a:gd name="connsiteX144" fmla="*/ 133350 w 838200"/>
                <a:gd name="connsiteY144" fmla="*/ 609600 h 1181100"/>
                <a:gd name="connsiteX145" fmla="*/ 266700 w 838200"/>
                <a:gd name="connsiteY145" fmla="*/ 609600 h 1181100"/>
                <a:gd name="connsiteX146" fmla="*/ 285750 w 838200"/>
                <a:gd name="connsiteY146" fmla="*/ 590550 h 1181100"/>
                <a:gd name="connsiteX147" fmla="*/ 266700 w 838200"/>
                <a:gd name="connsiteY147" fmla="*/ 571500 h 1181100"/>
                <a:gd name="connsiteX148" fmla="*/ 495300 w 838200"/>
                <a:gd name="connsiteY148" fmla="*/ 571500 h 1181100"/>
                <a:gd name="connsiteX149" fmla="*/ 352425 w 838200"/>
                <a:gd name="connsiteY149" fmla="*/ 571500 h 1181100"/>
                <a:gd name="connsiteX150" fmla="*/ 333375 w 838200"/>
                <a:gd name="connsiteY150" fmla="*/ 590550 h 1181100"/>
                <a:gd name="connsiteX151" fmla="*/ 352425 w 838200"/>
                <a:gd name="connsiteY151" fmla="*/ 609600 h 1181100"/>
                <a:gd name="connsiteX152" fmla="*/ 495300 w 838200"/>
                <a:gd name="connsiteY152" fmla="*/ 609600 h 1181100"/>
                <a:gd name="connsiteX153" fmla="*/ 514350 w 838200"/>
                <a:gd name="connsiteY153" fmla="*/ 590550 h 1181100"/>
                <a:gd name="connsiteX154" fmla="*/ 495300 w 838200"/>
                <a:gd name="connsiteY154" fmla="*/ 571500 h 1181100"/>
                <a:gd name="connsiteX155" fmla="*/ 704850 w 838200"/>
                <a:gd name="connsiteY155" fmla="*/ 571500 h 1181100"/>
                <a:gd name="connsiteX156" fmla="*/ 571500 w 838200"/>
                <a:gd name="connsiteY156" fmla="*/ 571500 h 1181100"/>
                <a:gd name="connsiteX157" fmla="*/ 552450 w 838200"/>
                <a:gd name="connsiteY157" fmla="*/ 590550 h 1181100"/>
                <a:gd name="connsiteX158" fmla="*/ 571500 w 838200"/>
                <a:gd name="connsiteY158" fmla="*/ 609600 h 1181100"/>
                <a:gd name="connsiteX159" fmla="*/ 704850 w 838200"/>
                <a:gd name="connsiteY159" fmla="*/ 609600 h 1181100"/>
                <a:gd name="connsiteX160" fmla="*/ 723900 w 838200"/>
                <a:gd name="connsiteY160" fmla="*/ 590550 h 1181100"/>
                <a:gd name="connsiteX161" fmla="*/ 704850 w 838200"/>
                <a:gd name="connsiteY161" fmla="*/ 571500 h 1181100"/>
                <a:gd name="connsiteX162" fmla="*/ 266700 w 838200"/>
                <a:gd name="connsiteY162" fmla="*/ 647700 h 1181100"/>
                <a:gd name="connsiteX163" fmla="*/ 133350 w 838200"/>
                <a:gd name="connsiteY163" fmla="*/ 647700 h 1181100"/>
                <a:gd name="connsiteX164" fmla="*/ 114300 w 838200"/>
                <a:gd name="connsiteY164" fmla="*/ 666750 h 1181100"/>
                <a:gd name="connsiteX165" fmla="*/ 133350 w 838200"/>
                <a:gd name="connsiteY165" fmla="*/ 685800 h 1181100"/>
                <a:gd name="connsiteX166" fmla="*/ 266700 w 838200"/>
                <a:gd name="connsiteY166" fmla="*/ 685800 h 1181100"/>
                <a:gd name="connsiteX167" fmla="*/ 285750 w 838200"/>
                <a:gd name="connsiteY167" fmla="*/ 666750 h 1181100"/>
                <a:gd name="connsiteX168" fmla="*/ 266700 w 838200"/>
                <a:gd name="connsiteY168" fmla="*/ 647700 h 1181100"/>
                <a:gd name="connsiteX169" fmla="*/ 495300 w 838200"/>
                <a:gd name="connsiteY169" fmla="*/ 647700 h 1181100"/>
                <a:gd name="connsiteX170" fmla="*/ 352425 w 838200"/>
                <a:gd name="connsiteY170" fmla="*/ 647700 h 1181100"/>
                <a:gd name="connsiteX171" fmla="*/ 333375 w 838200"/>
                <a:gd name="connsiteY171" fmla="*/ 666750 h 1181100"/>
                <a:gd name="connsiteX172" fmla="*/ 352425 w 838200"/>
                <a:gd name="connsiteY172" fmla="*/ 685800 h 1181100"/>
                <a:gd name="connsiteX173" fmla="*/ 495300 w 838200"/>
                <a:gd name="connsiteY173" fmla="*/ 685800 h 1181100"/>
                <a:gd name="connsiteX174" fmla="*/ 514350 w 838200"/>
                <a:gd name="connsiteY174" fmla="*/ 666750 h 1181100"/>
                <a:gd name="connsiteX175" fmla="*/ 495300 w 838200"/>
                <a:gd name="connsiteY175" fmla="*/ 647700 h 1181100"/>
                <a:gd name="connsiteX176" fmla="*/ 704850 w 838200"/>
                <a:gd name="connsiteY176" fmla="*/ 647700 h 1181100"/>
                <a:gd name="connsiteX177" fmla="*/ 571500 w 838200"/>
                <a:gd name="connsiteY177" fmla="*/ 647700 h 1181100"/>
                <a:gd name="connsiteX178" fmla="*/ 552450 w 838200"/>
                <a:gd name="connsiteY178" fmla="*/ 666750 h 1181100"/>
                <a:gd name="connsiteX179" fmla="*/ 571500 w 838200"/>
                <a:gd name="connsiteY179" fmla="*/ 685800 h 1181100"/>
                <a:gd name="connsiteX180" fmla="*/ 704850 w 838200"/>
                <a:gd name="connsiteY180" fmla="*/ 685800 h 1181100"/>
                <a:gd name="connsiteX181" fmla="*/ 723900 w 838200"/>
                <a:gd name="connsiteY181" fmla="*/ 666750 h 1181100"/>
                <a:gd name="connsiteX182" fmla="*/ 704850 w 838200"/>
                <a:gd name="connsiteY182" fmla="*/ 6477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38200" h="1181100">
                  <a:moveTo>
                    <a:pt x="610553" y="0"/>
                  </a:move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095375"/>
                  </a:lnTo>
                  <a:cubicBezTo>
                    <a:pt x="0" y="1143000"/>
                    <a:pt x="38100" y="1181100"/>
                    <a:pt x="85725" y="1181100"/>
                  </a:cubicBezTo>
                  <a:lnTo>
                    <a:pt x="752475" y="1181100"/>
                  </a:lnTo>
                  <a:cubicBezTo>
                    <a:pt x="800100" y="1181100"/>
                    <a:pt x="838200" y="1143000"/>
                    <a:pt x="838200" y="1095375"/>
                  </a:cubicBezTo>
                  <a:lnTo>
                    <a:pt x="838200" y="227648"/>
                  </a:lnTo>
                  <a:lnTo>
                    <a:pt x="610553" y="0"/>
                  </a:lnTo>
                  <a:close/>
                  <a:moveTo>
                    <a:pt x="609600" y="53340"/>
                  </a:moveTo>
                  <a:lnTo>
                    <a:pt x="784860" y="228600"/>
                  </a:lnTo>
                  <a:lnTo>
                    <a:pt x="657225" y="228600"/>
                  </a:lnTo>
                  <a:cubicBezTo>
                    <a:pt x="630555" y="228600"/>
                    <a:pt x="609600" y="207645"/>
                    <a:pt x="609600" y="180975"/>
                  </a:cubicBezTo>
                  <a:lnTo>
                    <a:pt x="609600" y="53340"/>
                  </a:lnTo>
                  <a:close/>
                  <a:moveTo>
                    <a:pt x="800100" y="1095375"/>
                  </a:moveTo>
                  <a:cubicBezTo>
                    <a:pt x="800100" y="1122045"/>
                    <a:pt x="779145" y="1143000"/>
                    <a:pt x="752475" y="1143000"/>
                  </a:cubicBezTo>
                  <a:lnTo>
                    <a:pt x="85725" y="1143000"/>
                  </a:lnTo>
                  <a:cubicBezTo>
                    <a:pt x="59055" y="1143000"/>
                    <a:pt x="38100" y="1122045"/>
                    <a:pt x="38100" y="1095375"/>
                  </a:cubicBezTo>
                  <a:lnTo>
                    <a:pt x="38100" y="876300"/>
                  </a:lnTo>
                  <a:lnTo>
                    <a:pt x="800100" y="876300"/>
                  </a:lnTo>
                  <a:lnTo>
                    <a:pt x="800100" y="1095375"/>
                  </a:lnTo>
                  <a:close/>
                  <a:moveTo>
                    <a:pt x="800100" y="838200"/>
                  </a:moveTo>
                  <a:lnTo>
                    <a:pt x="38100" y="838200"/>
                  </a:lnTo>
                  <a:lnTo>
                    <a:pt x="38100" y="85725"/>
                  </a:lnTo>
                  <a:cubicBezTo>
                    <a:pt x="38100" y="59055"/>
                    <a:pt x="59055" y="38100"/>
                    <a:pt x="85725" y="38100"/>
                  </a:cubicBezTo>
                  <a:lnTo>
                    <a:pt x="571500" y="38100"/>
                  </a:lnTo>
                  <a:lnTo>
                    <a:pt x="571500" y="180975"/>
                  </a:lnTo>
                  <a:cubicBezTo>
                    <a:pt x="571500" y="228600"/>
                    <a:pt x="609600" y="266700"/>
                    <a:pt x="657225" y="266700"/>
                  </a:cubicBezTo>
                  <a:lnTo>
                    <a:pt x="800100" y="266700"/>
                  </a:lnTo>
                  <a:lnTo>
                    <a:pt x="800100" y="838200"/>
                  </a:lnTo>
                  <a:close/>
                  <a:moveTo>
                    <a:pt x="137160" y="1102043"/>
                  </a:moveTo>
                  <a:lnTo>
                    <a:pt x="137160" y="1102043"/>
                  </a:lnTo>
                  <a:cubicBezTo>
                    <a:pt x="146685" y="1107758"/>
                    <a:pt x="158115" y="1103948"/>
                    <a:pt x="162877" y="1095375"/>
                  </a:cubicBezTo>
                  <a:lnTo>
                    <a:pt x="190500" y="1047750"/>
                  </a:lnTo>
                  <a:lnTo>
                    <a:pt x="218123" y="1095375"/>
                  </a:lnTo>
                  <a:cubicBezTo>
                    <a:pt x="223838" y="1104900"/>
                    <a:pt x="235268" y="1107758"/>
                    <a:pt x="243840" y="1102043"/>
                  </a:cubicBezTo>
                  <a:cubicBezTo>
                    <a:pt x="253365" y="1096328"/>
                    <a:pt x="256223" y="1084898"/>
                    <a:pt x="250508" y="1076325"/>
                  </a:cubicBezTo>
                  <a:lnTo>
                    <a:pt x="212408" y="1009650"/>
                  </a:lnTo>
                  <a:lnTo>
                    <a:pt x="250508" y="942975"/>
                  </a:lnTo>
                  <a:cubicBezTo>
                    <a:pt x="256223" y="933450"/>
                    <a:pt x="252413" y="922020"/>
                    <a:pt x="243840" y="917258"/>
                  </a:cubicBezTo>
                  <a:cubicBezTo>
                    <a:pt x="234315" y="911543"/>
                    <a:pt x="222885" y="915353"/>
                    <a:pt x="218123" y="923925"/>
                  </a:cubicBezTo>
                  <a:lnTo>
                    <a:pt x="190500" y="971550"/>
                  </a:lnTo>
                  <a:lnTo>
                    <a:pt x="162877" y="923925"/>
                  </a:lnTo>
                  <a:cubicBezTo>
                    <a:pt x="157163" y="914400"/>
                    <a:pt x="145733" y="911543"/>
                    <a:pt x="137160" y="917258"/>
                  </a:cubicBezTo>
                  <a:lnTo>
                    <a:pt x="137160" y="917258"/>
                  </a:lnTo>
                  <a:cubicBezTo>
                    <a:pt x="127635" y="922973"/>
                    <a:pt x="124777" y="934403"/>
                    <a:pt x="130493" y="942975"/>
                  </a:cubicBezTo>
                  <a:lnTo>
                    <a:pt x="168593" y="1009650"/>
                  </a:lnTo>
                  <a:lnTo>
                    <a:pt x="130493" y="1076325"/>
                  </a:lnTo>
                  <a:cubicBezTo>
                    <a:pt x="124777" y="1085850"/>
                    <a:pt x="127635" y="1097280"/>
                    <a:pt x="137160" y="1102043"/>
                  </a:cubicBezTo>
                  <a:close/>
                  <a:moveTo>
                    <a:pt x="628650" y="1028700"/>
                  </a:moveTo>
                  <a:lnTo>
                    <a:pt x="657225" y="1028700"/>
                  </a:lnTo>
                  <a:cubicBezTo>
                    <a:pt x="667703" y="1028700"/>
                    <a:pt x="676275" y="1037273"/>
                    <a:pt x="676275" y="1047750"/>
                  </a:cubicBezTo>
                  <a:cubicBezTo>
                    <a:pt x="676275" y="1058228"/>
                    <a:pt x="667703" y="1066800"/>
                    <a:pt x="657225" y="1066800"/>
                  </a:cubicBezTo>
                  <a:lnTo>
                    <a:pt x="591503" y="1066800"/>
                  </a:lnTo>
                  <a:cubicBezTo>
                    <a:pt x="581978" y="1066800"/>
                    <a:pt x="573405" y="1073468"/>
                    <a:pt x="571500" y="1082993"/>
                  </a:cubicBezTo>
                  <a:cubicBezTo>
                    <a:pt x="569595" y="1095375"/>
                    <a:pt x="579120" y="1104900"/>
                    <a:pt x="590550" y="1104900"/>
                  </a:cubicBezTo>
                  <a:lnTo>
                    <a:pt x="657225" y="1104900"/>
                  </a:lnTo>
                  <a:cubicBezTo>
                    <a:pt x="688658" y="1104900"/>
                    <a:pt x="714375" y="1079183"/>
                    <a:pt x="714375" y="1047750"/>
                  </a:cubicBezTo>
                  <a:cubicBezTo>
                    <a:pt x="714375" y="1016318"/>
                    <a:pt x="688658" y="990600"/>
                    <a:pt x="657225" y="990600"/>
                  </a:cubicBezTo>
                  <a:lnTo>
                    <a:pt x="628650" y="990600"/>
                  </a:lnTo>
                  <a:cubicBezTo>
                    <a:pt x="618173" y="990600"/>
                    <a:pt x="609600" y="982028"/>
                    <a:pt x="609600" y="971550"/>
                  </a:cubicBezTo>
                  <a:cubicBezTo>
                    <a:pt x="609600" y="961073"/>
                    <a:pt x="618173" y="952500"/>
                    <a:pt x="628650" y="952500"/>
                  </a:cubicBezTo>
                  <a:lnTo>
                    <a:pt x="694373" y="952500"/>
                  </a:lnTo>
                  <a:cubicBezTo>
                    <a:pt x="703898" y="952500"/>
                    <a:pt x="712470" y="945833"/>
                    <a:pt x="714375" y="936308"/>
                  </a:cubicBezTo>
                  <a:cubicBezTo>
                    <a:pt x="716280" y="923925"/>
                    <a:pt x="706755" y="914400"/>
                    <a:pt x="695325" y="914400"/>
                  </a:cubicBezTo>
                  <a:lnTo>
                    <a:pt x="628650" y="914400"/>
                  </a:lnTo>
                  <a:cubicBezTo>
                    <a:pt x="597218" y="914400"/>
                    <a:pt x="571500" y="940118"/>
                    <a:pt x="571500" y="971550"/>
                  </a:cubicBezTo>
                  <a:cubicBezTo>
                    <a:pt x="571500" y="1002983"/>
                    <a:pt x="597218" y="1028700"/>
                    <a:pt x="628650" y="1028700"/>
                  </a:cubicBezTo>
                  <a:close/>
                  <a:moveTo>
                    <a:pt x="381000" y="1104900"/>
                  </a:moveTo>
                  <a:lnTo>
                    <a:pt x="457200" y="1104900"/>
                  </a:lnTo>
                  <a:cubicBezTo>
                    <a:pt x="467678" y="1104900"/>
                    <a:pt x="476250" y="1096328"/>
                    <a:pt x="476250" y="1085850"/>
                  </a:cubicBezTo>
                  <a:cubicBezTo>
                    <a:pt x="476250" y="1075373"/>
                    <a:pt x="467678" y="1066800"/>
                    <a:pt x="457200" y="1066800"/>
                  </a:cubicBezTo>
                  <a:lnTo>
                    <a:pt x="400050" y="1066800"/>
                  </a:lnTo>
                  <a:lnTo>
                    <a:pt x="400050" y="933450"/>
                  </a:lnTo>
                  <a:cubicBezTo>
                    <a:pt x="400050" y="922973"/>
                    <a:pt x="391478" y="914400"/>
                    <a:pt x="381000" y="914400"/>
                  </a:cubicBezTo>
                  <a:cubicBezTo>
                    <a:pt x="370523" y="914400"/>
                    <a:pt x="361950" y="922973"/>
                    <a:pt x="361950" y="933450"/>
                  </a:cubicBezTo>
                  <a:lnTo>
                    <a:pt x="361950" y="1085850"/>
                  </a:lnTo>
                  <a:cubicBezTo>
                    <a:pt x="361950" y="1096328"/>
                    <a:pt x="370523" y="1104900"/>
                    <a:pt x="381000" y="1104900"/>
                  </a:cubicBezTo>
                  <a:close/>
                  <a:moveTo>
                    <a:pt x="266700" y="342900"/>
                  </a:moveTo>
                  <a:lnTo>
                    <a:pt x="133350" y="342900"/>
                  </a:lnTo>
                  <a:cubicBezTo>
                    <a:pt x="122873" y="342900"/>
                    <a:pt x="114300" y="351473"/>
                    <a:pt x="114300" y="361950"/>
                  </a:cubicBezTo>
                  <a:cubicBezTo>
                    <a:pt x="114300" y="372428"/>
                    <a:pt x="122873" y="381000"/>
                    <a:pt x="133350" y="381000"/>
                  </a:cubicBezTo>
                  <a:lnTo>
                    <a:pt x="266700" y="381000"/>
                  </a:lnTo>
                  <a:cubicBezTo>
                    <a:pt x="277178" y="381000"/>
                    <a:pt x="285750" y="372428"/>
                    <a:pt x="285750" y="361950"/>
                  </a:cubicBezTo>
                  <a:cubicBezTo>
                    <a:pt x="285750" y="351473"/>
                    <a:pt x="277178" y="342900"/>
                    <a:pt x="266700" y="342900"/>
                  </a:cubicBezTo>
                  <a:close/>
                  <a:moveTo>
                    <a:pt x="495300" y="342900"/>
                  </a:moveTo>
                  <a:lnTo>
                    <a:pt x="352425" y="342900"/>
                  </a:lnTo>
                  <a:cubicBezTo>
                    <a:pt x="341948" y="342900"/>
                    <a:pt x="333375" y="351473"/>
                    <a:pt x="333375" y="361950"/>
                  </a:cubicBezTo>
                  <a:cubicBezTo>
                    <a:pt x="333375" y="372428"/>
                    <a:pt x="341948" y="381000"/>
                    <a:pt x="352425" y="381000"/>
                  </a:cubicBezTo>
                  <a:lnTo>
                    <a:pt x="495300" y="381000"/>
                  </a:lnTo>
                  <a:cubicBezTo>
                    <a:pt x="505778" y="381000"/>
                    <a:pt x="514350" y="372428"/>
                    <a:pt x="514350" y="361950"/>
                  </a:cubicBezTo>
                  <a:cubicBezTo>
                    <a:pt x="514350" y="351473"/>
                    <a:pt x="505778" y="342900"/>
                    <a:pt x="495300" y="342900"/>
                  </a:cubicBezTo>
                  <a:close/>
                  <a:moveTo>
                    <a:pt x="552450" y="361950"/>
                  </a:moveTo>
                  <a:cubicBezTo>
                    <a:pt x="552450" y="372428"/>
                    <a:pt x="561023" y="381000"/>
                    <a:pt x="571500" y="381000"/>
                  </a:cubicBezTo>
                  <a:lnTo>
                    <a:pt x="704850" y="381000"/>
                  </a:lnTo>
                  <a:cubicBezTo>
                    <a:pt x="715328" y="381000"/>
                    <a:pt x="723900" y="372428"/>
                    <a:pt x="723900" y="361950"/>
                  </a:cubicBezTo>
                  <a:cubicBezTo>
                    <a:pt x="723900" y="351473"/>
                    <a:pt x="715328" y="342900"/>
                    <a:pt x="704850" y="342900"/>
                  </a:cubicBezTo>
                  <a:lnTo>
                    <a:pt x="571500" y="342900"/>
                  </a:lnTo>
                  <a:cubicBezTo>
                    <a:pt x="561023" y="342900"/>
                    <a:pt x="552450" y="351473"/>
                    <a:pt x="552450" y="361950"/>
                  </a:cubicBezTo>
                  <a:close/>
                  <a:moveTo>
                    <a:pt x="266700" y="419100"/>
                  </a:moveTo>
                  <a:lnTo>
                    <a:pt x="133350" y="419100"/>
                  </a:lnTo>
                  <a:cubicBezTo>
                    <a:pt x="122873" y="419100"/>
                    <a:pt x="114300" y="427673"/>
                    <a:pt x="114300" y="438150"/>
                  </a:cubicBezTo>
                  <a:cubicBezTo>
                    <a:pt x="114300" y="448628"/>
                    <a:pt x="122873" y="457200"/>
                    <a:pt x="133350" y="457200"/>
                  </a:cubicBezTo>
                  <a:lnTo>
                    <a:pt x="266700" y="457200"/>
                  </a:lnTo>
                  <a:cubicBezTo>
                    <a:pt x="277178" y="457200"/>
                    <a:pt x="285750" y="448628"/>
                    <a:pt x="285750" y="438150"/>
                  </a:cubicBezTo>
                  <a:cubicBezTo>
                    <a:pt x="285750" y="427673"/>
                    <a:pt x="277178" y="419100"/>
                    <a:pt x="266700" y="419100"/>
                  </a:cubicBezTo>
                  <a:close/>
                  <a:moveTo>
                    <a:pt x="495300" y="419100"/>
                  </a:moveTo>
                  <a:lnTo>
                    <a:pt x="352425" y="419100"/>
                  </a:lnTo>
                  <a:cubicBezTo>
                    <a:pt x="341948" y="419100"/>
                    <a:pt x="333375" y="427673"/>
                    <a:pt x="333375" y="438150"/>
                  </a:cubicBezTo>
                  <a:cubicBezTo>
                    <a:pt x="333375" y="448628"/>
                    <a:pt x="341948" y="457200"/>
                    <a:pt x="352425" y="457200"/>
                  </a:cubicBezTo>
                  <a:lnTo>
                    <a:pt x="495300" y="457200"/>
                  </a:lnTo>
                  <a:cubicBezTo>
                    <a:pt x="505778" y="457200"/>
                    <a:pt x="514350" y="448628"/>
                    <a:pt x="514350" y="438150"/>
                  </a:cubicBezTo>
                  <a:cubicBezTo>
                    <a:pt x="514350" y="427673"/>
                    <a:pt x="505778" y="419100"/>
                    <a:pt x="495300" y="419100"/>
                  </a:cubicBezTo>
                  <a:close/>
                  <a:moveTo>
                    <a:pt x="704850" y="419100"/>
                  </a:moveTo>
                  <a:lnTo>
                    <a:pt x="571500" y="419100"/>
                  </a:lnTo>
                  <a:cubicBezTo>
                    <a:pt x="561023" y="419100"/>
                    <a:pt x="552450" y="427673"/>
                    <a:pt x="552450" y="438150"/>
                  </a:cubicBezTo>
                  <a:cubicBezTo>
                    <a:pt x="552450" y="448628"/>
                    <a:pt x="561023" y="457200"/>
                    <a:pt x="571500" y="457200"/>
                  </a:cubicBezTo>
                  <a:lnTo>
                    <a:pt x="704850" y="457200"/>
                  </a:lnTo>
                  <a:cubicBezTo>
                    <a:pt x="715328" y="457200"/>
                    <a:pt x="723900" y="448628"/>
                    <a:pt x="723900" y="438150"/>
                  </a:cubicBezTo>
                  <a:cubicBezTo>
                    <a:pt x="723900" y="427673"/>
                    <a:pt x="715328" y="419100"/>
                    <a:pt x="704850" y="419100"/>
                  </a:cubicBezTo>
                  <a:close/>
                  <a:moveTo>
                    <a:pt x="266700" y="495300"/>
                  </a:moveTo>
                  <a:lnTo>
                    <a:pt x="133350" y="495300"/>
                  </a:lnTo>
                  <a:cubicBezTo>
                    <a:pt x="122873" y="495300"/>
                    <a:pt x="114300" y="503873"/>
                    <a:pt x="114300" y="514350"/>
                  </a:cubicBezTo>
                  <a:cubicBezTo>
                    <a:pt x="114300" y="524828"/>
                    <a:pt x="122873" y="533400"/>
                    <a:pt x="133350" y="533400"/>
                  </a:cubicBezTo>
                  <a:lnTo>
                    <a:pt x="266700" y="533400"/>
                  </a:lnTo>
                  <a:cubicBezTo>
                    <a:pt x="277178" y="533400"/>
                    <a:pt x="285750" y="524828"/>
                    <a:pt x="285750" y="514350"/>
                  </a:cubicBezTo>
                  <a:cubicBezTo>
                    <a:pt x="285750" y="503873"/>
                    <a:pt x="277178" y="495300"/>
                    <a:pt x="266700" y="495300"/>
                  </a:cubicBezTo>
                  <a:close/>
                  <a:moveTo>
                    <a:pt x="495300" y="495300"/>
                  </a:moveTo>
                  <a:lnTo>
                    <a:pt x="352425" y="495300"/>
                  </a:lnTo>
                  <a:cubicBezTo>
                    <a:pt x="341948" y="495300"/>
                    <a:pt x="333375" y="503873"/>
                    <a:pt x="333375" y="514350"/>
                  </a:cubicBezTo>
                  <a:cubicBezTo>
                    <a:pt x="333375" y="524828"/>
                    <a:pt x="341948" y="533400"/>
                    <a:pt x="352425" y="533400"/>
                  </a:cubicBezTo>
                  <a:lnTo>
                    <a:pt x="495300" y="533400"/>
                  </a:lnTo>
                  <a:cubicBezTo>
                    <a:pt x="505778" y="533400"/>
                    <a:pt x="514350" y="524828"/>
                    <a:pt x="514350" y="514350"/>
                  </a:cubicBezTo>
                  <a:cubicBezTo>
                    <a:pt x="514350" y="503873"/>
                    <a:pt x="505778" y="495300"/>
                    <a:pt x="495300" y="495300"/>
                  </a:cubicBezTo>
                  <a:close/>
                  <a:moveTo>
                    <a:pt x="704850" y="495300"/>
                  </a:moveTo>
                  <a:lnTo>
                    <a:pt x="571500" y="495300"/>
                  </a:lnTo>
                  <a:cubicBezTo>
                    <a:pt x="561023" y="495300"/>
                    <a:pt x="552450" y="503873"/>
                    <a:pt x="552450" y="514350"/>
                  </a:cubicBezTo>
                  <a:cubicBezTo>
                    <a:pt x="552450" y="524828"/>
                    <a:pt x="561023" y="533400"/>
                    <a:pt x="571500" y="533400"/>
                  </a:cubicBezTo>
                  <a:lnTo>
                    <a:pt x="704850" y="533400"/>
                  </a:lnTo>
                  <a:cubicBezTo>
                    <a:pt x="715328" y="533400"/>
                    <a:pt x="723900" y="524828"/>
                    <a:pt x="723900" y="514350"/>
                  </a:cubicBezTo>
                  <a:cubicBezTo>
                    <a:pt x="723900" y="503873"/>
                    <a:pt x="715328" y="495300"/>
                    <a:pt x="704850" y="495300"/>
                  </a:cubicBezTo>
                  <a:close/>
                  <a:moveTo>
                    <a:pt x="266700" y="571500"/>
                  </a:moveTo>
                  <a:lnTo>
                    <a:pt x="133350" y="571500"/>
                  </a:lnTo>
                  <a:cubicBezTo>
                    <a:pt x="122873" y="571500"/>
                    <a:pt x="114300" y="580073"/>
                    <a:pt x="114300" y="590550"/>
                  </a:cubicBezTo>
                  <a:cubicBezTo>
                    <a:pt x="114300" y="601028"/>
                    <a:pt x="122873" y="609600"/>
                    <a:pt x="133350" y="609600"/>
                  </a:cubicBezTo>
                  <a:lnTo>
                    <a:pt x="266700" y="609600"/>
                  </a:lnTo>
                  <a:cubicBezTo>
                    <a:pt x="277178" y="609600"/>
                    <a:pt x="285750" y="601028"/>
                    <a:pt x="285750" y="590550"/>
                  </a:cubicBezTo>
                  <a:cubicBezTo>
                    <a:pt x="285750" y="580073"/>
                    <a:pt x="277178" y="571500"/>
                    <a:pt x="266700" y="571500"/>
                  </a:cubicBezTo>
                  <a:close/>
                  <a:moveTo>
                    <a:pt x="495300" y="571500"/>
                  </a:moveTo>
                  <a:lnTo>
                    <a:pt x="352425" y="571500"/>
                  </a:lnTo>
                  <a:cubicBezTo>
                    <a:pt x="341948" y="571500"/>
                    <a:pt x="333375" y="580073"/>
                    <a:pt x="333375" y="590550"/>
                  </a:cubicBezTo>
                  <a:cubicBezTo>
                    <a:pt x="333375" y="601028"/>
                    <a:pt x="341948" y="609600"/>
                    <a:pt x="352425" y="609600"/>
                  </a:cubicBezTo>
                  <a:lnTo>
                    <a:pt x="495300" y="609600"/>
                  </a:lnTo>
                  <a:cubicBezTo>
                    <a:pt x="505778" y="609600"/>
                    <a:pt x="514350" y="601028"/>
                    <a:pt x="514350" y="590550"/>
                  </a:cubicBezTo>
                  <a:cubicBezTo>
                    <a:pt x="514350" y="580073"/>
                    <a:pt x="505778" y="571500"/>
                    <a:pt x="495300" y="571500"/>
                  </a:cubicBezTo>
                  <a:close/>
                  <a:moveTo>
                    <a:pt x="704850" y="571500"/>
                  </a:moveTo>
                  <a:lnTo>
                    <a:pt x="571500" y="571500"/>
                  </a:lnTo>
                  <a:cubicBezTo>
                    <a:pt x="561023" y="571500"/>
                    <a:pt x="552450" y="580073"/>
                    <a:pt x="552450" y="590550"/>
                  </a:cubicBezTo>
                  <a:cubicBezTo>
                    <a:pt x="552450" y="601028"/>
                    <a:pt x="561023" y="609600"/>
                    <a:pt x="571500" y="609600"/>
                  </a:cubicBezTo>
                  <a:lnTo>
                    <a:pt x="704850" y="609600"/>
                  </a:lnTo>
                  <a:cubicBezTo>
                    <a:pt x="715328" y="609600"/>
                    <a:pt x="723900" y="601028"/>
                    <a:pt x="723900" y="590550"/>
                  </a:cubicBezTo>
                  <a:cubicBezTo>
                    <a:pt x="723900" y="580073"/>
                    <a:pt x="715328" y="571500"/>
                    <a:pt x="704850" y="571500"/>
                  </a:cubicBezTo>
                  <a:close/>
                  <a:moveTo>
                    <a:pt x="266700" y="647700"/>
                  </a:moveTo>
                  <a:lnTo>
                    <a:pt x="133350" y="647700"/>
                  </a:lnTo>
                  <a:cubicBezTo>
                    <a:pt x="122873" y="647700"/>
                    <a:pt x="114300" y="656273"/>
                    <a:pt x="114300" y="666750"/>
                  </a:cubicBezTo>
                  <a:cubicBezTo>
                    <a:pt x="114300" y="677228"/>
                    <a:pt x="122873" y="685800"/>
                    <a:pt x="133350" y="685800"/>
                  </a:cubicBezTo>
                  <a:lnTo>
                    <a:pt x="266700" y="685800"/>
                  </a:lnTo>
                  <a:cubicBezTo>
                    <a:pt x="277178" y="685800"/>
                    <a:pt x="285750" y="677228"/>
                    <a:pt x="285750" y="666750"/>
                  </a:cubicBezTo>
                  <a:cubicBezTo>
                    <a:pt x="285750" y="656273"/>
                    <a:pt x="277178" y="647700"/>
                    <a:pt x="266700" y="647700"/>
                  </a:cubicBezTo>
                  <a:close/>
                  <a:moveTo>
                    <a:pt x="495300" y="647700"/>
                  </a:moveTo>
                  <a:lnTo>
                    <a:pt x="352425" y="647700"/>
                  </a:lnTo>
                  <a:cubicBezTo>
                    <a:pt x="341948" y="647700"/>
                    <a:pt x="333375" y="656273"/>
                    <a:pt x="333375" y="666750"/>
                  </a:cubicBezTo>
                  <a:cubicBezTo>
                    <a:pt x="333375" y="677228"/>
                    <a:pt x="341948" y="685800"/>
                    <a:pt x="352425" y="685800"/>
                  </a:cubicBezTo>
                  <a:lnTo>
                    <a:pt x="495300" y="685800"/>
                  </a:lnTo>
                  <a:cubicBezTo>
                    <a:pt x="505778" y="685800"/>
                    <a:pt x="514350" y="677228"/>
                    <a:pt x="514350" y="666750"/>
                  </a:cubicBezTo>
                  <a:cubicBezTo>
                    <a:pt x="514350" y="656273"/>
                    <a:pt x="505778" y="647700"/>
                    <a:pt x="495300" y="647700"/>
                  </a:cubicBezTo>
                  <a:close/>
                  <a:moveTo>
                    <a:pt x="704850" y="647700"/>
                  </a:moveTo>
                  <a:lnTo>
                    <a:pt x="571500" y="647700"/>
                  </a:lnTo>
                  <a:cubicBezTo>
                    <a:pt x="561023" y="647700"/>
                    <a:pt x="552450" y="656273"/>
                    <a:pt x="552450" y="666750"/>
                  </a:cubicBezTo>
                  <a:cubicBezTo>
                    <a:pt x="552450" y="677228"/>
                    <a:pt x="561023" y="685800"/>
                    <a:pt x="571500" y="685800"/>
                  </a:cubicBezTo>
                  <a:lnTo>
                    <a:pt x="704850" y="685800"/>
                  </a:lnTo>
                  <a:cubicBezTo>
                    <a:pt x="715328" y="685800"/>
                    <a:pt x="723900" y="677228"/>
                    <a:pt x="723900" y="666750"/>
                  </a:cubicBezTo>
                  <a:cubicBezTo>
                    <a:pt x="723900" y="656273"/>
                    <a:pt x="715328" y="647700"/>
                    <a:pt x="704850" y="6477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E65E66B8-8719-4A3D-AE73-680BDDC0F2F6}"/>
                </a:ext>
              </a:extLst>
            </p:cNvPr>
            <p:cNvSpPr/>
            <p:nvPr/>
          </p:nvSpPr>
          <p:spPr>
            <a:xfrm>
              <a:off x="6455610" y="4490402"/>
              <a:ext cx="214106" cy="1092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Rounded Rectangular Callout 36">
            <a:extLst>
              <a:ext uri="{FF2B5EF4-FFF2-40B4-BE49-F238E27FC236}">
                <a16:creationId xmlns:a16="http://schemas.microsoft.com/office/drawing/2014/main" id="{53B68132-BA5A-4917-932B-3367645A237F}"/>
              </a:ext>
            </a:extLst>
          </p:cNvPr>
          <p:cNvSpPr/>
          <p:nvPr/>
        </p:nvSpPr>
        <p:spPr bwMode="auto">
          <a:xfrm>
            <a:off x="9735097" y="1973000"/>
            <a:ext cx="2045632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tx2"/>
                </a:solidFill>
              </a:rPr>
              <a:t>The editable version of this Excel spreadsheet was part of your purchase</a:t>
            </a:r>
            <a:endParaRPr lang="en-US" sz="1400" b="1" dirty="0">
              <a:solidFill>
                <a:srgbClr val="0C2870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52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7582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5.The Calculation sheet(s) should include information such as: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21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1682515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calculation of the revenue generated by the project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2924163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calculation of the cost savings generated by the project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4165812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calculation of the project operational expenditure (OPEX)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0047EB-2A4D-48D7-A96A-D19A6D323FCB}"/>
              </a:ext>
            </a:extLst>
          </p:cNvPr>
          <p:cNvSpPr txBox="1"/>
          <p:nvPr/>
        </p:nvSpPr>
        <p:spPr>
          <a:xfrm>
            <a:off x="1402773" y="5407460"/>
            <a:ext cx="10176163" cy="97249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The calculation of the project capital expenditure (CAPEX)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1682515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2924199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4165883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34D074-CB61-4488-B365-F41011275483}"/>
              </a:ext>
            </a:extLst>
          </p:cNvPr>
          <p:cNvSpPr/>
          <p:nvPr/>
        </p:nvSpPr>
        <p:spPr bwMode="auto">
          <a:xfrm>
            <a:off x="613063" y="5407567"/>
            <a:ext cx="685800" cy="972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grpSp>
        <p:nvGrpSpPr>
          <p:cNvPr id="35" name="Graphic 103">
            <a:extLst>
              <a:ext uri="{FF2B5EF4-FFF2-40B4-BE49-F238E27FC236}">
                <a16:creationId xmlns:a16="http://schemas.microsoft.com/office/drawing/2014/main" id="{03103FAF-1433-4E22-957C-FFFAF3A43999}"/>
              </a:ext>
            </a:extLst>
          </p:cNvPr>
          <p:cNvGrpSpPr/>
          <p:nvPr/>
        </p:nvGrpSpPr>
        <p:grpSpPr>
          <a:xfrm>
            <a:off x="11077545" y="655622"/>
            <a:ext cx="509618" cy="509618"/>
            <a:chOff x="5498278" y="5540086"/>
            <a:chExt cx="571500" cy="57150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82C867-0AAA-46D4-B8A8-78B8D9906465}"/>
                </a:ext>
              </a:extLst>
            </p:cNvPr>
            <p:cNvSpPr/>
            <p:nvPr/>
          </p:nvSpPr>
          <p:spPr>
            <a:xfrm>
              <a:off x="5498278" y="5540086"/>
              <a:ext cx="571500" cy="571500"/>
            </a:xfrm>
            <a:custGeom>
              <a:avLst/>
              <a:gdLst>
                <a:gd name="connsiteX0" fmla="*/ 523875 w 571500"/>
                <a:gd name="connsiteY0" fmla="*/ 171450 h 571500"/>
                <a:gd name="connsiteX1" fmla="*/ 419100 w 571500"/>
                <a:gd name="connsiteY1" fmla="*/ 171450 h 571500"/>
                <a:gd name="connsiteX2" fmla="*/ 419100 w 571500"/>
                <a:gd name="connsiteY2" fmla="*/ 123825 h 571500"/>
                <a:gd name="connsiteX3" fmla="*/ 418986 w 571500"/>
                <a:gd name="connsiteY3" fmla="*/ 123244 h 571500"/>
                <a:gd name="connsiteX4" fmla="*/ 418490 w 571500"/>
                <a:gd name="connsiteY4" fmla="*/ 120767 h 571500"/>
                <a:gd name="connsiteX5" fmla="*/ 418176 w 571500"/>
                <a:gd name="connsiteY5" fmla="*/ 119882 h 571500"/>
                <a:gd name="connsiteX6" fmla="*/ 416271 w 571500"/>
                <a:gd name="connsiteY6" fmla="*/ 117091 h 571500"/>
                <a:gd name="connsiteX7" fmla="*/ 301971 w 571500"/>
                <a:gd name="connsiteY7" fmla="*/ 2791 h 571500"/>
                <a:gd name="connsiteX8" fmla="*/ 299190 w 571500"/>
                <a:gd name="connsiteY8" fmla="*/ 886 h 571500"/>
                <a:gd name="connsiteX9" fmla="*/ 298237 w 571500"/>
                <a:gd name="connsiteY9" fmla="*/ 552 h 571500"/>
                <a:gd name="connsiteX10" fmla="*/ 295827 w 571500"/>
                <a:gd name="connsiteY10" fmla="*/ 76 h 571500"/>
                <a:gd name="connsiteX11" fmla="*/ 295275 w 571500"/>
                <a:gd name="connsiteY11" fmla="*/ 0 h 571500"/>
                <a:gd name="connsiteX12" fmla="*/ 47625 w 571500"/>
                <a:gd name="connsiteY12" fmla="*/ 0 h 571500"/>
                <a:gd name="connsiteX13" fmla="*/ 0 w 571500"/>
                <a:gd name="connsiteY13" fmla="*/ 47625 h 571500"/>
                <a:gd name="connsiteX14" fmla="*/ 0 w 571500"/>
                <a:gd name="connsiteY14" fmla="*/ 485775 h 571500"/>
                <a:gd name="connsiteX15" fmla="*/ 47625 w 571500"/>
                <a:gd name="connsiteY15" fmla="*/ 533400 h 571500"/>
                <a:gd name="connsiteX16" fmla="*/ 248603 w 571500"/>
                <a:gd name="connsiteY16" fmla="*/ 533400 h 571500"/>
                <a:gd name="connsiteX17" fmla="*/ 295275 w 571500"/>
                <a:gd name="connsiteY17" fmla="*/ 571500 h 571500"/>
                <a:gd name="connsiteX18" fmla="*/ 523875 w 571500"/>
                <a:gd name="connsiteY18" fmla="*/ 571500 h 571500"/>
                <a:gd name="connsiteX19" fmla="*/ 571500 w 571500"/>
                <a:gd name="connsiteY19" fmla="*/ 523875 h 571500"/>
                <a:gd name="connsiteX20" fmla="*/ 571500 w 571500"/>
                <a:gd name="connsiteY20" fmla="*/ 219075 h 571500"/>
                <a:gd name="connsiteX21" fmla="*/ 523875 w 571500"/>
                <a:gd name="connsiteY21" fmla="*/ 171450 h 571500"/>
                <a:gd name="connsiteX22" fmla="*/ 386582 w 571500"/>
                <a:gd name="connsiteY22" fmla="*/ 114300 h 571500"/>
                <a:gd name="connsiteX23" fmla="*/ 314325 w 571500"/>
                <a:gd name="connsiteY23" fmla="*/ 114300 h 571500"/>
                <a:gd name="connsiteX24" fmla="*/ 304800 w 571500"/>
                <a:gd name="connsiteY24" fmla="*/ 104775 h 571500"/>
                <a:gd name="connsiteX25" fmla="*/ 304800 w 571500"/>
                <a:gd name="connsiteY25" fmla="*/ 32518 h 571500"/>
                <a:gd name="connsiteX26" fmla="*/ 19050 w 571500"/>
                <a:gd name="connsiteY26" fmla="*/ 485775 h 571500"/>
                <a:gd name="connsiteX27" fmla="*/ 19050 w 571500"/>
                <a:gd name="connsiteY27" fmla="*/ 47625 h 571500"/>
                <a:gd name="connsiteX28" fmla="*/ 47625 w 571500"/>
                <a:gd name="connsiteY28" fmla="*/ 19050 h 571500"/>
                <a:gd name="connsiteX29" fmla="*/ 285750 w 571500"/>
                <a:gd name="connsiteY29" fmla="*/ 19050 h 571500"/>
                <a:gd name="connsiteX30" fmla="*/ 285750 w 571500"/>
                <a:gd name="connsiteY30" fmla="*/ 104775 h 571500"/>
                <a:gd name="connsiteX31" fmla="*/ 314325 w 571500"/>
                <a:gd name="connsiteY31" fmla="*/ 133350 h 571500"/>
                <a:gd name="connsiteX32" fmla="*/ 400050 w 571500"/>
                <a:gd name="connsiteY32" fmla="*/ 133350 h 571500"/>
                <a:gd name="connsiteX33" fmla="*/ 400050 w 571500"/>
                <a:gd name="connsiteY33" fmla="*/ 171450 h 571500"/>
                <a:gd name="connsiteX34" fmla="*/ 295275 w 571500"/>
                <a:gd name="connsiteY34" fmla="*/ 171450 h 571500"/>
                <a:gd name="connsiteX35" fmla="*/ 247650 w 571500"/>
                <a:gd name="connsiteY35" fmla="*/ 219075 h 571500"/>
                <a:gd name="connsiteX36" fmla="*/ 247650 w 571500"/>
                <a:gd name="connsiteY36" fmla="*/ 514350 h 571500"/>
                <a:gd name="connsiteX37" fmla="*/ 47625 w 571500"/>
                <a:gd name="connsiteY37" fmla="*/ 514350 h 571500"/>
                <a:gd name="connsiteX38" fmla="*/ 19050 w 571500"/>
                <a:gd name="connsiteY38" fmla="*/ 485775 h 571500"/>
                <a:gd name="connsiteX39" fmla="*/ 552450 w 571500"/>
                <a:gd name="connsiteY39" fmla="*/ 523875 h 571500"/>
                <a:gd name="connsiteX40" fmla="*/ 523875 w 571500"/>
                <a:gd name="connsiteY40" fmla="*/ 552450 h 571500"/>
                <a:gd name="connsiteX41" fmla="*/ 295275 w 571500"/>
                <a:gd name="connsiteY41" fmla="*/ 552450 h 571500"/>
                <a:gd name="connsiteX42" fmla="*/ 266700 w 571500"/>
                <a:gd name="connsiteY42" fmla="*/ 523875 h 571500"/>
                <a:gd name="connsiteX43" fmla="*/ 266700 w 571500"/>
                <a:gd name="connsiteY43" fmla="*/ 219075 h 571500"/>
                <a:gd name="connsiteX44" fmla="*/ 295275 w 571500"/>
                <a:gd name="connsiteY44" fmla="*/ 190500 h 571500"/>
                <a:gd name="connsiteX45" fmla="*/ 523875 w 571500"/>
                <a:gd name="connsiteY45" fmla="*/ 190500 h 571500"/>
                <a:gd name="connsiteX46" fmla="*/ 552450 w 571500"/>
                <a:gd name="connsiteY46" fmla="*/ 2190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71500" h="571500">
                  <a:moveTo>
                    <a:pt x="523875" y="171450"/>
                  </a:moveTo>
                  <a:lnTo>
                    <a:pt x="419100" y="171450"/>
                  </a:lnTo>
                  <a:lnTo>
                    <a:pt x="419100" y="123825"/>
                  </a:lnTo>
                  <a:cubicBezTo>
                    <a:pt x="419100" y="123625"/>
                    <a:pt x="418995" y="123444"/>
                    <a:pt x="418986" y="123244"/>
                  </a:cubicBezTo>
                  <a:cubicBezTo>
                    <a:pt x="418931" y="122400"/>
                    <a:pt x="418765" y="121567"/>
                    <a:pt x="418490" y="120767"/>
                  </a:cubicBezTo>
                  <a:cubicBezTo>
                    <a:pt x="418386" y="120463"/>
                    <a:pt x="418309" y="120177"/>
                    <a:pt x="418176" y="119882"/>
                  </a:cubicBezTo>
                  <a:cubicBezTo>
                    <a:pt x="417712" y="118845"/>
                    <a:pt x="417067" y="117900"/>
                    <a:pt x="416271" y="117091"/>
                  </a:cubicBezTo>
                  <a:lnTo>
                    <a:pt x="301971" y="2791"/>
                  </a:lnTo>
                  <a:cubicBezTo>
                    <a:pt x="301168" y="1992"/>
                    <a:pt x="300225" y="1346"/>
                    <a:pt x="299190" y="886"/>
                  </a:cubicBezTo>
                  <a:cubicBezTo>
                    <a:pt x="298885" y="743"/>
                    <a:pt x="298580" y="667"/>
                    <a:pt x="298237" y="552"/>
                  </a:cubicBezTo>
                  <a:cubicBezTo>
                    <a:pt x="297458" y="290"/>
                    <a:pt x="296648" y="130"/>
                    <a:pt x="295827" y="76"/>
                  </a:cubicBezTo>
                  <a:cubicBezTo>
                    <a:pt x="295685" y="105"/>
                    <a:pt x="295494" y="0"/>
                    <a:pt x="295275" y="0"/>
                  </a:cubicBezTo>
                  <a:lnTo>
                    <a:pt x="47625" y="0"/>
                  </a:lnTo>
                  <a:cubicBezTo>
                    <a:pt x="21335" y="31"/>
                    <a:pt x="31" y="21335"/>
                    <a:pt x="0" y="47625"/>
                  </a:cubicBezTo>
                  <a:lnTo>
                    <a:pt x="0" y="485775"/>
                  </a:lnTo>
                  <a:cubicBezTo>
                    <a:pt x="31" y="512065"/>
                    <a:pt x="21335" y="533369"/>
                    <a:pt x="47625" y="533400"/>
                  </a:cubicBezTo>
                  <a:lnTo>
                    <a:pt x="248603" y="533400"/>
                  </a:lnTo>
                  <a:cubicBezTo>
                    <a:pt x="253160" y="555559"/>
                    <a:pt x="272652" y="571471"/>
                    <a:pt x="295275" y="571500"/>
                  </a:cubicBezTo>
                  <a:lnTo>
                    <a:pt x="523875" y="571500"/>
                  </a:lnTo>
                  <a:cubicBezTo>
                    <a:pt x="550165" y="571469"/>
                    <a:pt x="571469" y="550165"/>
                    <a:pt x="571500" y="523875"/>
                  </a:cubicBezTo>
                  <a:lnTo>
                    <a:pt x="571500" y="219075"/>
                  </a:lnTo>
                  <a:cubicBezTo>
                    <a:pt x="571469" y="192785"/>
                    <a:pt x="550165" y="171481"/>
                    <a:pt x="523875" y="171450"/>
                  </a:cubicBezTo>
                  <a:close/>
                  <a:moveTo>
                    <a:pt x="386582" y="114300"/>
                  </a:moveTo>
                  <a:lnTo>
                    <a:pt x="314325" y="114300"/>
                  </a:lnTo>
                  <a:cubicBezTo>
                    <a:pt x="309065" y="114300"/>
                    <a:pt x="304800" y="110036"/>
                    <a:pt x="304800" y="104775"/>
                  </a:cubicBezTo>
                  <a:lnTo>
                    <a:pt x="304800" y="32518"/>
                  </a:lnTo>
                  <a:close/>
                  <a:moveTo>
                    <a:pt x="19050" y="485775"/>
                  </a:move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85750" y="19050"/>
                  </a:lnTo>
                  <a:lnTo>
                    <a:pt x="285750" y="104775"/>
                  </a:lnTo>
                  <a:cubicBezTo>
                    <a:pt x="285750" y="120557"/>
                    <a:pt x="298543" y="133350"/>
                    <a:pt x="314325" y="133350"/>
                  </a:cubicBezTo>
                  <a:lnTo>
                    <a:pt x="400050" y="133350"/>
                  </a:lnTo>
                  <a:lnTo>
                    <a:pt x="400050" y="171450"/>
                  </a:lnTo>
                  <a:lnTo>
                    <a:pt x="295275" y="171450"/>
                  </a:lnTo>
                  <a:cubicBezTo>
                    <a:pt x="268986" y="171481"/>
                    <a:pt x="247681" y="192785"/>
                    <a:pt x="247650" y="219075"/>
                  </a:cubicBezTo>
                  <a:lnTo>
                    <a:pt x="247650" y="514350"/>
                  </a:lnTo>
                  <a:lnTo>
                    <a:pt x="47625" y="514350"/>
                  </a:lnTo>
                  <a:cubicBezTo>
                    <a:pt x="31843" y="514350"/>
                    <a:pt x="19050" y="501557"/>
                    <a:pt x="19050" y="485775"/>
                  </a:cubicBezTo>
                  <a:close/>
                  <a:moveTo>
                    <a:pt x="552450" y="523875"/>
                  </a:moveTo>
                  <a:cubicBezTo>
                    <a:pt x="552450" y="539657"/>
                    <a:pt x="539657" y="552450"/>
                    <a:pt x="523875" y="552450"/>
                  </a:cubicBezTo>
                  <a:lnTo>
                    <a:pt x="295275" y="552450"/>
                  </a:lnTo>
                  <a:cubicBezTo>
                    <a:pt x="279493" y="552450"/>
                    <a:pt x="266700" y="539657"/>
                    <a:pt x="266700" y="523875"/>
                  </a:cubicBezTo>
                  <a:lnTo>
                    <a:pt x="266700" y="219075"/>
                  </a:lnTo>
                  <a:cubicBezTo>
                    <a:pt x="266700" y="203293"/>
                    <a:pt x="279493" y="190500"/>
                    <a:pt x="295275" y="190500"/>
                  </a:cubicBezTo>
                  <a:lnTo>
                    <a:pt x="523875" y="190500"/>
                  </a:lnTo>
                  <a:cubicBezTo>
                    <a:pt x="539657" y="190500"/>
                    <a:pt x="552450" y="203293"/>
                    <a:pt x="552450" y="2190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86F6B6-F843-4EA8-85E7-F8BBC6443D62}"/>
                </a:ext>
              </a:extLst>
            </p:cNvPr>
            <p:cNvSpPr/>
            <p:nvPr/>
          </p:nvSpPr>
          <p:spPr>
            <a:xfrm>
              <a:off x="5784028" y="5749636"/>
              <a:ext cx="247650" cy="133350"/>
            </a:xfrm>
            <a:custGeom>
              <a:avLst/>
              <a:gdLst>
                <a:gd name="connsiteX0" fmla="*/ 200025 w 247650"/>
                <a:gd name="connsiteY0" fmla="*/ 0 h 133350"/>
                <a:gd name="connsiteX1" fmla="*/ 47625 w 247650"/>
                <a:gd name="connsiteY1" fmla="*/ 0 h 133350"/>
                <a:gd name="connsiteX2" fmla="*/ 0 w 247650"/>
                <a:gd name="connsiteY2" fmla="*/ 47625 h 133350"/>
                <a:gd name="connsiteX3" fmla="*/ 0 w 247650"/>
                <a:gd name="connsiteY3" fmla="*/ 85725 h 133350"/>
                <a:gd name="connsiteX4" fmla="*/ 47625 w 247650"/>
                <a:gd name="connsiteY4" fmla="*/ 133350 h 133350"/>
                <a:gd name="connsiteX5" fmla="*/ 200025 w 247650"/>
                <a:gd name="connsiteY5" fmla="*/ 133350 h 133350"/>
                <a:gd name="connsiteX6" fmla="*/ 247650 w 247650"/>
                <a:gd name="connsiteY6" fmla="*/ 85725 h 133350"/>
                <a:gd name="connsiteX7" fmla="*/ 247650 w 247650"/>
                <a:gd name="connsiteY7" fmla="*/ 47625 h 133350"/>
                <a:gd name="connsiteX8" fmla="*/ 200025 w 247650"/>
                <a:gd name="connsiteY8" fmla="*/ 0 h 133350"/>
                <a:gd name="connsiteX9" fmla="*/ 228600 w 247650"/>
                <a:gd name="connsiteY9" fmla="*/ 85725 h 133350"/>
                <a:gd name="connsiteX10" fmla="*/ 200025 w 247650"/>
                <a:gd name="connsiteY10" fmla="*/ 114300 h 133350"/>
                <a:gd name="connsiteX11" fmla="*/ 47625 w 247650"/>
                <a:gd name="connsiteY11" fmla="*/ 114300 h 133350"/>
                <a:gd name="connsiteX12" fmla="*/ 19050 w 247650"/>
                <a:gd name="connsiteY12" fmla="*/ 85725 h 133350"/>
                <a:gd name="connsiteX13" fmla="*/ 19050 w 247650"/>
                <a:gd name="connsiteY13" fmla="*/ 47625 h 133350"/>
                <a:gd name="connsiteX14" fmla="*/ 47625 w 247650"/>
                <a:gd name="connsiteY14" fmla="*/ 19050 h 133350"/>
                <a:gd name="connsiteX15" fmla="*/ 200025 w 247650"/>
                <a:gd name="connsiteY15" fmla="*/ 19050 h 133350"/>
                <a:gd name="connsiteX16" fmla="*/ 228600 w 247650"/>
                <a:gd name="connsiteY16" fmla="*/ 476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133350">
                  <a:moveTo>
                    <a:pt x="200025" y="0"/>
                  </a:moveTo>
                  <a:lnTo>
                    <a:pt x="47625" y="0"/>
                  </a:lnTo>
                  <a:cubicBezTo>
                    <a:pt x="21336" y="31"/>
                    <a:pt x="32" y="21335"/>
                    <a:pt x="0" y="47625"/>
                  </a:cubicBezTo>
                  <a:lnTo>
                    <a:pt x="0" y="85725"/>
                  </a:lnTo>
                  <a:cubicBezTo>
                    <a:pt x="32" y="112014"/>
                    <a:pt x="21336" y="133319"/>
                    <a:pt x="47625" y="133350"/>
                  </a:cubicBezTo>
                  <a:lnTo>
                    <a:pt x="200025" y="133350"/>
                  </a:lnTo>
                  <a:cubicBezTo>
                    <a:pt x="226315" y="133319"/>
                    <a:pt x="247619" y="112014"/>
                    <a:pt x="247650" y="85725"/>
                  </a:cubicBezTo>
                  <a:lnTo>
                    <a:pt x="247650" y="47625"/>
                  </a:lnTo>
                  <a:cubicBezTo>
                    <a:pt x="247619" y="21335"/>
                    <a:pt x="226315" y="31"/>
                    <a:pt x="200025" y="0"/>
                  </a:cubicBezTo>
                  <a:close/>
                  <a:moveTo>
                    <a:pt x="228600" y="85725"/>
                  </a:moveTo>
                  <a:cubicBezTo>
                    <a:pt x="228600" y="101507"/>
                    <a:pt x="215807" y="114300"/>
                    <a:pt x="200025" y="114300"/>
                  </a:cubicBezTo>
                  <a:lnTo>
                    <a:pt x="47625" y="114300"/>
                  </a:lnTo>
                  <a:cubicBezTo>
                    <a:pt x="31843" y="114300"/>
                    <a:pt x="19050" y="101507"/>
                    <a:pt x="19050" y="85725"/>
                  </a:cubicBez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00025" y="19050"/>
                  </a:lnTo>
                  <a:cubicBezTo>
                    <a:pt x="215807" y="19050"/>
                    <a:pt x="228600" y="31843"/>
                    <a:pt x="228600" y="476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238FE4A-5C45-44BC-8AFC-59CBE0499091}"/>
                </a:ext>
              </a:extLst>
            </p:cNvPr>
            <p:cNvSpPr/>
            <p:nvPr/>
          </p:nvSpPr>
          <p:spPr>
            <a:xfrm>
              <a:off x="5784028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06300E-1303-4232-AED3-673360915DFF}"/>
                </a:ext>
              </a:extLst>
            </p:cNvPr>
            <p:cNvSpPr/>
            <p:nvPr/>
          </p:nvSpPr>
          <p:spPr>
            <a:xfrm>
              <a:off x="5869753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0285B45-4711-4C2D-A25F-C5D05B069C79}"/>
                </a:ext>
              </a:extLst>
            </p:cNvPr>
            <p:cNvSpPr/>
            <p:nvPr/>
          </p:nvSpPr>
          <p:spPr>
            <a:xfrm>
              <a:off x="5784028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2B7084-C476-4E3A-BD0B-8EAE111B6158}"/>
                </a:ext>
              </a:extLst>
            </p:cNvPr>
            <p:cNvSpPr/>
            <p:nvPr/>
          </p:nvSpPr>
          <p:spPr>
            <a:xfrm>
              <a:off x="5869753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BBABC9-64CA-410F-9030-5E75B7F57D99}"/>
                </a:ext>
              </a:extLst>
            </p:cNvPr>
            <p:cNvSpPr/>
            <p:nvPr/>
          </p:nvSpPr>
          <p:spPr>
            <a:xfrm>
              <a:off x="5955478" y="5902036"/>
              <a:ext cx="76200" cy="171450"/>
            </a:xfrm>
            <a:custGeom>
              <a:avLst/>
              <a:gdLst>
                <a:gd name="connsiteX0" fmla="*/ 38100 w 76200"/>
                <a:gd name="connsiteY0" fmla="*/ 0 h 171450"/>
                <a:gd name="connsiteX1" fmla="*/ 0 w 76200"/>
                <a:gd name="connsiteY1" fmla="*/ 38100 h 171450"/>
                <a:gd name="connsiteX2" fmla="*/ 0 w 76200"/>
                <a:gd name="connsiteY2" fmla="*/ 133350 h 171450"/>
                <a:gd name="connsiteX3" fmla="*/ 38100 w 76200"/>
                <a:gd name="connsiteY3" fmla="*/ 171450 h 171450"/>
                <a:gd name="connsiteX4" fmla="*/ 76200 w 76200"/>
                <a:gd name="connsiteY4" fmla="*/ 133350 h 171450"/>
                <a:gd name="connsiteX5" fmla="*/ 76200 w 76200"/>
                <a:gd name="connsiteY5" fmla="*/ 38100 h 171450"/>
                <a:gd name="connsiteX6" fmla="*/ 38100 w 76200"/>
                <a:gd name="connsiteY6" fmla="*/ 0 h 171450"/>
                <a:gd name="connsiteX7" fmla="*/ 57150 w 76200"/>
                <a:gd name="connsiteY7" fmla="*/ 133350 h 171450"/>
                <a:gd name="connsiteX8" fmla="*/ 38100 w 76200"/>
                <a:gd name="connsiteY8" fmla="*/ 152400 h 171450"/>
                <a:gd name="connsiteX9" fmla="*/ 19050 w 76200"/>
                <a:gd name="connsiteY9" fmla="*/ 133350 h 171450"/>
                <a:gd name="connsiteX10" fmla="*/ 19050 w 76200"/>
                <a:gd name="connsiteY10" fmla="*/ 38100 h 171450"/>
                <a:gd name="connsiteX11" fmla="*/ 38100 w 76200"/>
                <a:gd name="connsiteY11" fmla="*/ 19050 h 171450"/>
                <a:gd name="connsiteX12" fmla="*/ 57150 w 76200"/>
                <a:gd name="connsiteY12" fmla="*/ 381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17145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lnTo>
                    <a:pt x="0" y="133350"/>
                  </a:lnTo>
                  <a:cubicBezTo>
                    <a:pt x="0" y="154392"/>
                    <a:pt x="17058" y="171450"/>
                    <a:pt x="38100" y="171450"/>
                  </a:cubicBezTo>
                  <a:cubicBezTo>
                    <a:pt x="59142" y="171450"/>
                    <a:pt x="76200" y="154392"/>
                    <a:pt x="76200" y="133350"/>
                  </a:cubicBezTo>
                  <a:lnTo>
                    <a:pt x="76200" y="38100"/>
                  </a:ln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57150" y="133350"/>
                  </a:moveTo>
                  <a:cubicBezTo>
                    <a:pt x="57150" y="143871"/>
                    <a:pt x="48621" y="152400"/>
                    <a:pt x="38100" y="152400"/>
                  </a:cubicBezTo>
                  <a:cubicBezTo>
                    <a:pt x="27579" y="152400"/>
                    <a:pt x="19050" y="143871"/>
                    <a:pt x="19050" y="133350"/>
                  </a:cubicBezTo>
                  <a:lnTo>
                    <a:pt x="19050" y="38100"/>
                  </a:ln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87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932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7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5.Calculation sheet Excel template: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22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F64C2476-A1FA-4912-A27A-C3106C16A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141879"/>
              </p:ext>
            </p:extLst>
          </p:nvPr>
        </p:nvGraphicFramePr>
        <p:xfrm>
          <a:off x="1744216" y="1891245"/>
          <a:ext cx="8613080" cy="410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8" name="Worksheet" r:id="rId7" imgW="9242881" imgH="4404288" progId="Excel.Sheet.12">
                  <p:embed/>
                </p:oleObj>
              </mc:Choice>
              <mc:Fallback>
                <p:oleObj name="Worksheet" r:id="rId7" imgW="9242881" imgH="4404288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44216" y="1891245"/>
                        <a:ext cx="8613080" cy="4107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2" descr="Excel Logo 2013">
            <a:extLst>
              <a:ext uri="{FF2B5EF4-FFF2-40B4-BE49-F238E27FC236}">
                <a16:creationId xmlns:a16="http://schemas.microsoft.com/office/drawing/2014/main" id="{2778F720-D75C-49BA-9945-3B45B8A8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1644876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aphic 103">
            <a:extLst>
              <a:ext uri="{FF2B5EF4-FFF2-40B4-BE49-F238E27FC236}">
                <a16:creationId xmlns:a16="http://schemas.microsoft.com/office/drawing/2014/main" id="{046C7E2C-5248-4212-87DC-5BF0802B6A18}"/>
              </a:ext>
            </a:extLst>
          </p:cNvPr>
          <p:cNvGrpSpPr/>
          <p:nvPr/>
        </p:nvGrpSpPr>
        <p:grpSpPr>
          <a:xfrm>
            <a:off x="11077545" y="655622"/>
            <a:ext cx="509618" cy="509618"/>
            <a:chOff x="5498278" y="5540086"/>
            <a:chExt cx="571500" cy="57150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83FF6E3-6107-438A-97C2-D59B06183C55}"/>
                </a:ext>
              </a:extLst>
            </p:cNvPr>
            <p:cNvSpPr/>
            <p:nvPr/>
          </p:nvSpPr>
          <p:spPr>
            <a:xfrm>
              <a:off x="5498278" y="5540086"/>
              <a:ext cx="571500" cy="571500"/>
            </a:xfrm>
            <a:custGeom>
              <a:avLst/>
              <a:gdLst>
                <a:gd name="connsiteX0" fmla="*/ 523875 w 571500"/>
                <a:gd name="connsiteY0" fmla="*/ 171450 h 571500"/>
                <a:gd name="connsiteX1" fmla="*/ 419100 w 571500"/>
                <a:gd name="connsiteY1" fmla="*/ 171450 h 571500"/>
                <a:gd name="connsiteX2" fmla="*/ 419100 w 571500"/>
                <a:gd name="connsiteY2" fmla="*/ 123825 h 571500"/>
                <a:gd name="connsiteX3" fmla="*/ 418986 w 571500"/>
                <a:gd name="connsiteY3" fmla="*/ 123244 h 571500"/>
                <a:gd name="connsiteX4" fmla="*/ 418490 w 571500"/>
                <a:gd name="connsiteY4" fmla="*/ 120767 h 571500"/>
                <a:gd name="connsiteX5" fmla="*/ 418176 w 571500"/>
                <a:gd name="connsiteY5" fmla="*/ 119882 h 571500"/>
                <a:gd name="connsiteX6" fmla="*/ 416271 w 571500"/>
                <a:gd name="connsiteY6" fmla="*/ 117091 h 571500"/>
                <a:gd name="connsiteX7" fmla="*/ 301971 w 571500"/>
                <a:gd name="connsiteY7" fmla="*/ 2791 h 571500"/>
                <a:gd name="connsiteX8" fmla="*/ 299190 w 571500"/>
                <a:gd name="connsiteY8" fmla="*/ 886 h 571500"/>
                <a:gd name="connsiteX9" fmla="*/ 298237 w 571500"/>
                <a:gd name="connsiteY9" fmla="*/ 552 h 571500"/>
                <a:gd name="connsiteX10" fmla="*/ 295827 w 571500"/>
                <a:gd name="connsiteY10" fmla="*/ 76 h 571500"/>
                <a:gd name="connsiteX11" fmla="*/ 295275 w 571500"/>
                <a:gd name="connsiteY11" fmla="*/ 0 h 571500"/>
                <a:gd name="connsiteX12" fmla="*/ 47625 w 571500"/>
                <a:gd name="connsiteY12" fmla="*/ 0 h 571500"/>
                <a:gd name="connsiteX13" fmla="*/ 0 w 571500"/>
                <a:gd name="connsiteY13" fmla="*/ 47625 h 571500"/>
                <a:gd name="connsiteX14" fmla="*/ 0 w 571500"/>
                <a:gd name="connsiteY14" fmla="*/ 485775 h 571500"/>
                <a:gd name="connsiteX15" fmla="*/ 47625 w 571500"/>
                <a:gd name="connsiteY15" fmla="*/ 533400 h 571500"/>
                <a:gd name="connsiteX16" fmla="*/ 248603 w 571500"/>
                <a:gd name="connsiteY16" fmla="*/ 533400 h 571500"/>
                <a:gd name="connsiteX17" fmla="*/ 295275 w 571500"/>
                <a:gd name="connsiteY17" fmla="*/ 571500 h 571500"/>
                <a:gd name="connsiteX18" fmla="*/ 523875 w 571500"/>
                <a:gd name="connsiteY18" fmla="*/ 571500 h 571500"/>
                <a:gd name="connsiteX19" fmla="*/ 571500 w 571500"/>
                <a:gd name="connsiteY19" fmla="*/ 523875 h 571500"/>
                <a:gd name="connsiteX20" fmla="*/ 571500 w 571500"/>
                <a:gd name="connsiteY20" fmla="*/ 219075 h 571500"/>
                <a:gd name="connsiteX21" fmla="*/ 523875 w 571500"/>
                <a:gd name="connsiteY21" fmla="*/ 171450 h 571500"/>
                <a:gd name="connsiteX22" fmla="*/ 386582 w 571500"/>
                <a:gd name="connsiteY22" fmla="*/ 114300 h 571500"/>
                <a:gd name="connsiteX23" fmla="*/ 314325 w 571500"/>
                <a:gd name="connsiteY23" fmla="*/ 114300 h 571500"/>
                <a:gd name="connsiteX24" fmla="*/ 304800 w 571500"/>
                <a:gd name="connsiteY24" fmla="*/ 104775 h 571500"/>
                <a:gd name="connsiteX25" fmla="*/ 304800 w 571500"/>
                <a:gd name="connsiteY25" fmla="*/ 32518 h 571500"/>
                <a:gd name="connsiteX26" fmla="*/ 19050 w 571500"/>
                <a:gd name="connsiteY26" fmla="*/ 485775 h 571500"/>
                <a:gd name="connsiteX27" fmla="*/ 19050 w 571500"/>
                <a:gd name="connsiteY27" fmla="*/ 47625 h 571500"/>
                <a:gd name="connsiteX28" fmla="*/ 47625 w 571500"/>
                <a:gd name="connsiteY28" fmla="*/ 19050 h 571500"/>
                <a:gd name="connsiteX29" fmla="*/ 285750 w 571500"/>
                <a:gd name="connsiteY29" fmla="*/ 19050 h 571500"/>
                <a:gd name="connsiteX30" fmla="*/ 285750 w 571500"/>
                <a:gd name="connsiteY30" fmla="*/ 104775 h 571500"/>
                <a:gd name="connsiteX31" fmla="*/ 314325 w 571500"/>
                <a:gd name="connsiteY31" fmla="*/ 133350 h 571500"/>
                <a:gd name="connsiteX32" fmla="*/ 400050 w 571500"/>
                <a:gd name="connsiteY32" fmla="*/ 133350 h 571500"/>
                <a:gd name="connsiteX33" fmla="*/ 400050 w 571500"/>
                <a:gd name="connsiteY33" fmla="*/ 171450 h 571500"/>
                <a:gd name="connsiteX34" fmla="*/ 295275 w 571500"/>
                <a:gd name="connsiteY34" fmla="*/ 171450 h 571500"/>
                <a:gd name="connsiteX35" fmla="*/ 247650 w 571500"/>
                <a:gd name="connsiteY35" fmla="*/ 219075 h 571500"/>
                <a:gd name="connsiteX36" fmla="*/ 247650 w 571500"/>
                <a:gd name="connsiteY36" fmla="*/ 514350 h 571500"/>
                <a:gd name="connsiteX37" fmla="*/ 47625 w 571500"/>
                <a:gd name="connsiteY37" fmla="*/ 514350 h 571500"/>
                <a:gd name="connsiteX38" fmla="*/ 19050 w 571500"/>
                <a:gd name="connsiteY38" fmla="*/ 485775 h 571500"/>
                <a:gd name="connsiteX39" fmla="*/ 552450 w 571500"/>
                <a:gd name="connsiteY39" fmla="*/ 523875 h 571500"/>
                <a:gd name="connsiteX40" fmla="*/ 523875 w 571500"/>
                <a:gd name="connsiteY40" fmla="*/ 552450 h 571500"/>
                <a:gd name="connsiteX41" fmla="*/ 295275 w 571500"/>
                <a:gd name="connsiteY41" fmla="*/ 552450 h 571500"/>
                <a:gd name="connsiteX42" fmla="*/ 266700 w 571500"/>
                <a:gd name="connsiteY42" fmla="*/ 523875 h 571500"/>
                <a:gd name="connsiteX43" fmla="*/ 266700 w 571500"/>
                <a:gd name="connsiteY43" fmla="*/ 219075 h 571500"/>
                <a:gd name="connsiteX44" fmla="*/ 295275 w 571500"/>
                <a:gd name="connsiteY44" fmla="*/ 190500 h 571500"/>
                <a:gd name="connsiteX45" fmla="*/ 523875 w 571500"/>
                <a:gd name="connsiteY45" fmla="*/ 190500 h 571500"/>
                <a:gd name="connsiteX46" fmla="*/ 552450 w 571500"/>
                <a:gd name="connsiteY46" fmla="*/ 2190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71500" h="571500">
                  <a:moveTo>
                    <a:pt x="523875" y="171450"/>
                  </a:moveTo>
                  <a:lnTo>
                    <a:pt x="419100" y="171450"/>
                  </a:lnTo>
                  <a:lnTo>
                    <a:pt x="419100" y="123825"/>
                  </a:lnTo>
                  <a:cubicBezTo>
                    <a:pt x="419100" y="123625"/>
                    <a:pt x="418995" y="123444"/>
                    <a:pt x="418986" y="123244"/>
                  </a:cubicBezTo>
                  <a:cubicBezTo>
                    <a:pt x="418931" y="122400"/>
                    <a:pt x="418765" y="121567"/>
                    <a:pt x="418490" y="120767"/>
                  </a:cubicBezTo>
                  <a:cubicBezTo>
                    <a:pt x="418386" y="120463"/>
                    <a:pt x="418309" y="120177"/>
                    <a:pt x="418176" y="119882"/>
                  </a:cubicBezTo>
                  <a:cubicBezTo>
                    <a:pt x="417712" y="118845"/>
                    <a:pt x="417067" y="117900"/>
                    <a:pt x="416271" y="117091"/>
                  </a:cubicBezTo>
                  <a:lnTo>
                    <a:pt x="301971" y="2791"/>
                  </a:lnTo>
                  <a:cubicBezTo>
                    <a:pt x="301168" y="1992"/>
                    <a:pt x="300225" y="1346"/>
                    <a:pt x="299190" y="886"/>
                  </a:cubicBezTo>
                  <a:cubicBezTo>
                    <a:pt x="298885" y="743"/>
                    <a:pt x="298580" y="667"/>
                    <a:pt x="298237" y="552"/>
                  </a:cubicBezTo>
                  <a:cubicBezTo>
                    <a:pt x="297458" y="290"/>
                    <a:pt x="296648" y="130"/>
                    <a:pt x="295827" y="76"/>
                  </a:cubicBezTo>
                  <a:cubicBezTo>
                    <a:pt x="295685" y="105"/>
                    <a:pt x="295494" y="0"/>
                    <a:pt x="295275" y="0"/>
                  </a:cubicBezTo>
                  <a:lnTo>
                    <a:pt x="47625" y="0"/>
                  </a:lnTo>
                  <a:cubicBezTo>
                    <a:pt x="21335" y="31"/>
                    <a:pt x="31" y="21335"/>
                    <a:pt x="0" y="47625"/>
                  </a:cubicBezTo>
                  <a:lnTo>
                    <a:pt x="0" y="485775"/>
                  </a:lnTo>
                  <a:cubicBezTo>
                    <a:pt x="31" y="512065"/>
                    <a:pt x="21335" y="533369"/>
                    <a:pt x="47625" y="533400"/>
                  </a:cubicBezTo>
                  <a:lnTo>
                    <a:pt x="248603" y="533400"/>
                  </a:lnTo>
                  <a:cubicBezTo>
                    <a:pt x="253160" y="555559"/>
                    <a:pt x="272652" y="571471"/>
                    <a:pt x="295275" y="571500"/>
                  </a:cubicBezTo>
                  <a:lnTo>
                    <a:pt x="523875" y="571500"/>
                  </a:lnTo>
                  <a:cubicBezTo>
                    <a:pt x="550165" y="571469"/>
                    <a:pt x="571469" y="550165"/>
                    <a:pt x="571500" y="523875"/>
                  </a:cubicBezTo>
                  <a:lnTo>
                    <a:pt x="571500" y="219075"/>
                  </a:lnTo>
                  <a:cubicBezTo>
                    <a:pt x="571469" y="192785"/>
                    <a:pt x="550165" y="171481"/>
                    <a:pt x="523875" y="171450"/>
                  </a:cubicBezTo>
                  <a:close/>
                  <a:moveTo>
                    <a:pt x="386582" y="114300"/>
                  </a:moveTo>
                  <a:lnTo>
                    <a:pt x="314325" y="114300"/>
                  </a:lnTo>
                  <a:cubicBezTo>
                    <a:pt x="309065" y="114300"/>
                    <a:pt x="304800" y="110036"/>
                    <a:pt x="304800" y="104775"/>
                  </a:cubicBezTo>
                  <a:lnTo>
                    <a:pt x="304800" y="32518"/>
                  </a:lnTo>
                  <a:close/>
                  <a:moveTo>
                    <a:pt x="19050" y="485775"/>
                  </a:move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85750" y="19050"/>
                  </a:lnTo>
                  <a:lnTo>
                    <a:pt x="285750" y="104775"/>
                  </a:lnTo>
                  <a:cubicBezTo>
                    <a:pt x="285750" y="120557"/>
                    <a:pt x="298543" y="133350"/>
                    <a:pt x="314325" y="133350"/>
                  </a:cubicBezTo>
                  <a:lnTo>
                    <a:pt x="400050" y="133350"/>
                  </a:lnTo>
                  <a:lnTo>
                    <a:pt x="400050" y="171450"/>
                  </a:lnTo>
                  <a:lnTo>
                    <a:pt x="295275" y="171450"/>
                  </a:lnTo>
                  <a:cubicBezTo>
                    <a:pt x="268986" y="171481"/>
                    <a:pt x="247681" y="192785"/>
                    <a:pt x="247650" y="219075"/>
                  </a:cubicBezTo>
                  <a:lnTo>
                    <a:pt x="247650" y="514350"/>
                  </a:lnTo>
                  <a:lnTo>
                    <a:pt x="47625" y="514350"/>
                  </a:lnTo>
                  <a:cubicBezTo>
                    <a:pt x="31843" y="514350"/>
                    <a:pt x="19050" y="501557"/>
                    <a:pt x="19050" y="485775"/>
                  </a:cubicBezTo>
                  <a:close/>
                  <a:moveTo>
                    <a:pt x="552450" y="523875"/>
                  </a:moveTo>
                  <a:cubicBezTo>
                    <a:pt x="552450" y="539657"/>
                    <a:pt x="539657" y="552450"/>
                    <a:pt x="523875" y="552450"/>
                  </a:cubicBezTo>
                  <a:lnTo>
                    <a:pt x="295275" y="552450"/>
                  </a:lnTo>
                  <a:cubicBezTo>
                    <a:pt x="279493" y="552450"/>
                    <a:pt x="266700" y="539657"/>
                    <a:pt x="266700" y="523875"/>
                  </a:cubicBezTo>
                  <a:lnTo>
                    <a:pt x="266700" y="219075"/>
                  </a:lnTo>
                  <a:cubicBezTo>
                    <a:pt x="266700" y="203293"/>
                    <a:pt x="279493" y="190500"/>
                    <a:pt x="295275" y="190500"/>
                  </a:cubicBezTo>
                  <a:lnTo>
                    <a:pt x="523875" y="190500"/>
                  </a:lnTo>
                  <a:cubicBezTo>
                    <a:pt x="539657" y="190500"/>
                    <a:pt x="552450" y="203293"/>
                    <a:pt x="552450" y="21907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B85C28-5FCC-48DA-B735-F68C319EF934}"/>
                </a:ext>
              </a:extLst>
            </p:cNvPr>
            <p:cNvSpPr/>
            <p:nvPr/>
          </p:nvSpPr>
          <p:spPr>
            <a:xfrm>
              <a:off x="5784028" y="5749636"/>
              <a:ext cx="247650" cy="133350"/>
            </a:xfrm>
            <a:custGeom>
              <a:avLst/>
              <a:gdLst>
                <a:gd name="connsiteX0" fmla="*/ 200025 w 247650"/>
                <a:gd name="connsiteY0" fmla="*/ 0 h 133350"/>
                <a:gd name="connsiteX1" fmla="*/ 47625 w 247650"/>
                <a:gd name="connsiteY1" fmla="*/ 0 h 133350"/>
                <a:gd name="connsiteX2" fmla="*/ 0 w 247650"/>
                <a:gd name="connsiteY2" fmla="*/ 47625 h 133350"/>
                <a:gd name="connsiteX3" fmla="*/ 0 w 247650"/>
                <a:gd name="connsiteY3" fmla="*/ 85725 h 133350"/>
                <a:gd name="connsiteX4" fmla="*/ 47625 w 247650"/>
                <a:gd name="connsiteY4" fmla="*/ 133350 h 133350"/>
                <a:gd name="connsiteX5" fmla="*/ 200025 w 247650"/>
                <a:gd name="connsiteY5" fmla="*/ 133350 h 133350"/>
                <a:gd name="connsiteX6" fmla="*/ 247650 w 247650"/>
                <a:gd name="connsiteY6" fmla="*/ 85725 h 133350"/>
                <a:gd name="connsiteX7" fmla="*/ 247650 w 247650"/>
                <a:gd name="connsiteY7" fmla="*/ 47625 h 133350"/>
                <a:gd name="connsiteX8" fmla="*/ 200025 w 247650"/>
                <a:gd name="connsiteY8" fmla="*/ 0 h 133350"/>
                <a:gd name="connsiteX9" fmla="*/ 228600 w 247650"/>
                <a:gd name="connsiteY9" fmla="*/ 85725 h 133350"/>
                <a:gd name="connsiteX10" fmla="*/ 200025 w 247650"/>
                <a:gd name="connsiteY10" fmla="*/ 114300 h 133350"/>
                <a:gd name="connsiteX11" fmla="*/ 47625 w 247650"/>
                <a:gd name="connsiteY11" fmla="*/ 114300 h 133350"/>
                <a:gd name="connsiteX12" fmla="*/ 19050 w 247650"/>
                <a:gd name="connsiteY12" fmla="*/ 85725 h 133350"/>
                <a:gd name="connsiteX13" fmla="*/ 19050 w 247650"/>
                <a:gd name="connsiteY13" fmla="*/ 47625 h 133350"/>
                <a:gd name="connsiteX14" fmla="*/ 47625 w 247650"/>
                <a:gd name="connsiteY14" fmla="*/ 19050 h 133350"/>
                <a:gd name="connsiteX15" fmla="*/ 200025 w 247650"/>
                <a:gd name="connsiteY15" fmla="*/ 19050 h 133350"/>
                <a:gd name="connsiteX16" fmla="*/ 228600 w 247650"/>
                <a:gd name="connsiteY16" fmla="*/ 476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133350">
                  <a:moveTo>
                    <a:pt x="200025" y="0"/>
                  </a:moveTo>
                  <a:lnTo>
                    <a:pt x="47625" y="0"/>
                  </a:lnTo>
                  <a:cubicBezTo>
                    <a:pt x="21336" y="31"/>
                    <a:pt x="32" y="21335"/>
                    <a:pt x="0" y="47625"/>
                  </a:cubicBezTo>
                  <a:lnTo>
                    <a:pt x="0" y="85725"/>
                  </a:lnTo>
                  <a:cubicBezTo>
                    <a:pt x="32" y="112014"/>
                    <a:pt x="21336" y="133319"/>
                    <a:pt x="47625" y="133350"/>
                  </a:cubicBezTo>
                  <a:lnTo>
                    <a:pt x="200025" y="133350"/>
                  </a:lnTo>
                  <a:cubicBezTo>
                    <a:pt x="226315" y="133319"/>
                    <a:pt x="247619" y="112014"/>
                    <a:pt x="247650" y="85725"/>
                  </a:cubicBezTo>
                  <a:lnTo>
                    <a:pt x="247650" y="47625"/>
                  </a:lnTo>
                  <a:cubicBezTo>
                    <a:pt x="247619" y="21335"/>
                    <a:pt x="226315" y="31"/>
                    <a:pt x="200025" y="0"/>
                  </a:cubicBezTo>
                  <a:close/>
                  <a:moveTo>
                    <a:pt x="228600" y="85725"/>
                  </a:moveTo>
                  <a:cubicBezTo>
                    <a:pt x="228600" y="101507"/>
                    <a:pt x="215807" y="114300"/>
                    <a:pt x="200025" y="114300"/>
                  </a:cubicBezTo>
                  <a:lnTo>
                    <a:pt x="47625" y="114300"/>
                  </a:lnTo>
                  <a:cubicBezTo>
                    <a:pt x="31843" y="114300"/>
                    <a:pt x="19050" y="101507"/>
                    <a:pt x="19050" y="85725"/>
                  </a:cubicBezTo>
                  <a:lnTo>
                    <a:pt x="19050" y="47625"/>
                  </a:lnTo>
                  <a:cubicBezTo>
                    <a:pt x="19050" y="31843"/>
                    <a:pt x="31843" y="19050"/>
                    <a:pt x="47625" y="19050"/>
                  </a:cubicBezTo>
                  <a:lnTo>
                    <a:pt x="200025" y="19050"/>
                  </a:lnTo>
                  <a:cubicBezTo>
                    <a:pt x="215807" y="19050"/>
                    <a:pt x="228600" y="31843"/>
                    <a:pt x="228600" y="47625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BD7FEEB-9DF4-483C-839C-40CFF91DA1E2}"/>
                </a:ext>
              </a:extLst>
            </p:cNvPr>
            <p:cNvSpPr/>
            <p:nvPr/>
          </p:nvSpPr>
          <p:spPr>
            <a:xfrm>
              <a:off x="5784028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AFA876-E237-4794-AFE6-C13CD18E2976}"/>
                </a:ext>
              </a:extLst>
            </p:cNvPr>
            <p:cNvSpPr/>
            <p:nvPr/>
          </p:nvSpPr>
          <p:spPr>
            <a:xfrm>
              <a:off x="5869753" y="590203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0CBFD7-28A1-4B02-AAF4-94177A19D82D}"/>
                </a:ext>
              </a:extLst>
            </p:cNvPr>
            <p:cNvSpPr/>
            <p:nvPr/>
          </p:nvSpPr>
          <p:spPr>
            <a:xfrm>
              <a:off x="5784028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B83245-D657-4667-A2B8-BD3670429443}"/>
                </a:ext>
              </a:extLst>
            </p:cNvPr>
            <p:cNvSpPr/>
            <p:nvPr/>
          </p:nvSpPr>
          <p:spPr>
            <a:xfrm>
              <a:off x="5869753" y="5997286"/>
              <a:ext cx="76200" cy="76200"/>
            </a:xfrm>
            <a:custGeom>
              <a:avLst/>
              <a:gdLst>
                <a:gd name="connsiteX0" fmla="*/ 38100 w 76200"/>
                <a:gd name="connsiteY0" fmla="*/ 0 h 76200"/>
                <a:gd name="connsiteX1" fmla="*/ 0 w 76200"/>
                <a:gd name="connsiteY1" fmla="*/ 38100 h 76200"/>
                <a:gd name="connsiteX2" fmla="*/ 38100 w 76200"/>
                <a:gd name="connsiteY2" fmla="*/ 76200 h 76200"/>
                <a:gd name="connsiteX3" fmla="*/ 76200 w 76200"/>
                <a:gd name="connsiteY3" fmla="*/ 38100 h 76200"/>
                <a:gd name="connsiteX4" fmla="*/ 38100 w 76200"/>
                <a:gd name="connsiteY4" fmla="*/ 0 h 76200"/>
                <a:gd name="connsiteX5" fmla="*/ 38100 w 76200"/>
                <a:gd name="connsiteY5" fmla="*/ 57150 h 76200"/>
                <a:gd name="connsiteX6" fmla="*/ 19050 w 76200"/>
                <a:gd name="connsiteY6" fmla="*/ 38100 h 76200"/>
                <a:gd name="connsiteX7" fmla="*/ 38100 w 76200"/>
                <a:gd name="connsiteY7" fmla="*/ 19050 h 76200"/>
                <a:gd name="connsiteX8" fmla="*/ 57150 w 76200"/>
                <a:gd name="connsiteY8" fmla="*/ 38100 h 76200"/>
                <a:gd name="connsiteX9" fmla="*/ 38100 w 762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4F29397-DC22-4B78-85F9-684B5BF4BDC2}"/>
                </a:ext>
              </a:extLst>
            </p:cNvPr>
            <p:cNvSpPr/>
            <p:nvPr/>
          </p:nvSpPr>
          <p:spPr>
            <a:xfrm>
              <a:off x="5955478" y="5902036"/>
              <a:ext cx="76200" cy="171450"/>
            </a:xfrm>
            <a:custGeom>
              <a:avLst/>
              <a:gdLst>
                <a:gd name="connsiteX0" fmla="*/ 38100 w 76200"/>
                <a:gd name="connsiteY0" fmla="*/ 0 h 171450"/>
                <a:gd name="connsiteX1" fmla="*/ 0 w 76200"/>
                <a:gd name="connsiteY1" fmla="*/ 38100 h 171450"/>
                <a:gd name="connsiteX2" fmla="*/ 0 w 76200"/>
                <a:gd name="connsiteY2" fmla="*/ 133350 h 171450"/>
                <a:gd name="connsiteX3" fmla="*/ 38100 w 76200"/>
                <a:gd name="connsiteY3" fmla="*/ 171450 h 171450"/>
                <a:gd name="connsiteX4" fmla="*/ 76200 w 76200"/>
                <a:gd name="connsiteY4" fmla="*/ 133350 h 171450"/>
                <a:gd name="connsiteX5" fmla="*/ 76200 w 76200"/>
                <a:gd name="connsiteY5" fmla="*/ 38100 h 171450"/>
                <a:gd name="connsiteX6" fmla="*/ 38100 w 76200"/>
                <a:gd name="connsiteY6" fmla="*/ 0 h 171450"/>
                <a:gd name="connsiteX7" fmla="*/ 57150 w 76200"/>
                <a:gd name="connsiteY7" fmla="*/ 133350 h 171450"/>
                <a:gd name="connsiteX8" fmla="*/ 38100 w 76200"/>
                <a:gd name="connsiteY8" fmla="*/ 152400 h 171450"/>
                <a:gd name="connsiteX9" fmla="*/ 19050 w 76200"/>
                <a:gd name="connsiteY9" fmla="*/ 133350 h 171450"/>
                <a:gd name="connsiteX10" fmla="*/ 19050 w 76200"/>
                <a:gd name="connsiteY10" fmla="*/ 38100 h 171450"/>
                <a:gd name="connsiteX11" fmla="*/ 38100 w 76200"/>
                <a:gd name="connsiteY11" fmla="*/ 19050 h 171450"/>
                <a:gd name="connsiteX12" fmla="*/ 57150 w 76200"/>
                <a:gd name="connsiteY12" fmla="*/ 381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0" h="17145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lnTo>
                    <a:pt x="0" y="133350"/>
                  </a:lnTo>
                  <a:cubicBezTo>
                    <a:pt x="0" y="154392"/>
                    <a:pt x="17058" y="171450"/>
                    <a:pt x="38100" y="171450"/>
                  </a:cubicBezTo>
                  <a:cubicBezTo>
                    <a:pt x="59142" y="171450"/>
                    <a:pt x="76200" y="154392"/>
                    <a:pt x="76200" y="133350"/>
                  </a:cubicBezTo>
                  <a:lnTo>
                    <a:pt x="76200" y="38100"/>
                  </a:ln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57150" y="133350"/>
                  </a:moveTo>
                  <a:cubicBezTo>
                    <a:pt x="57150" y="143871"/>
                    <a:pt x="48621" y="152400"/>
                    <a:pt x="38100" y="152400"/>
                  </a:cubicBezTo>
                  <a:cubicBezTo>
                    <a:pt x="27579" y="152400"/>
                    <a:pt x="19050" y="143871"/>
                    <a:pt x="19050" y="133350"/>
                  </a:cubicBezTo>
                  <a:lnTo>
                    <a:pt x="19050" y="38100"/>
                  </a:ln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sp>
        <p:nvSpPr>
          <p:cNvPr id="2" name="Rounded Rectangular Callout 36">
            <a:extLst>
              <a:ext uri="{FF2B5EF4-FFF2-40B4-BE49-F238E27FC236}">
                <a16:creationId xmlns:a16="http://schemas.microsoft.com/office/drawing/2014/main" id="{D0C8EE9C-68B2-4A17-A5BD-2474FB8CB73F}"/>
              </a:ext>
            </a:extLst>
          </p:cNvPr>
          <p:cNvSpPr/>
          <p:nvPr/>
        </p:nvSpPr>
        <p:spPr bwMode="auto">
          <a:xfrm>
            <a:off x="9735097" y="1973000"/>
            <a:ext cx="2045632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tx2"/>
                </a:solidFill>
              </a:rPr>
              <a:t>The editable version of this Excel spreadsheet was part of your purchase</a:t>
            </a:r>
            <a:endParaRPr lang="en-US" sz="1400" b="1" dirty="0">
              <a:solidFill>
                <a:srgbClr val="0C2870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1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08425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2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6.The Outputs sheet(s) should include information such as: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23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41176-924F-411C-BEEC-7AE2552E031D}"/>
              </a:ext>
            </a:extLst>
          </p:cNvPr>
          <p:cNvSpPr txBox="1"/>
          <p:nvPr/>
        </p:nvSpPr>
        <p:spPr>
          <a:xfrm>
            <a:off x="1402773" y="1682515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Total add revenue and cost savings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97C98CF-B33D-4678-96A9-FEFB4C684A39}"/>
              </a:ext>
            </a:extLst>
          </p:cNvPr>
          <p:cNvSpPr txBox="1"/>
          <p:nvPr/>
        </p:nvSpPr>
        <p:spPr>
          <a:xfrm>
            <a:off x="1402773" y="2487705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Total add operational expenditure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8A0908-8B6A-4D8D-A874-B48D061E1430}"/>
              </a:ext>
            </a:extLst>
          </p:cNvPr>
          <p:cNvSpPr txBox="1"/>
          <p:nvPr/>
        </p:nvSpPr>
        <p:spPr>
          <a:xfrm>
            <a:off x="1402773" y="3292894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Taxes and net income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0047EB-2A4D-48D7-A96A-D19A6D323FCB}"/>
              </a:ext>
            </a:extLst>
          </p:cNvPr>
          <p:cNvSpPr txBox="1"/>
          <p:nvPr/>
        </p:nvSpPr>
        <p:spPr>
          <a:xfrm>
            <a:off x="1402773" y="4098084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Change in WC, capital expenditures, operating free cash flow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7FE926-242D-40FE-9C6B-728A774DE0BB}"/>
              </a:ext>
            </a:extLst>
          </p:cNvPr>
          <p:cNvSpPr txBox="1"/>
          <p:nvPr/>
        </p:nvSpPr>
        <p:spPr>
          <a:xfrm>
            <a:off x="1402773" y="4903274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Present value, cumulative present value and net present value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B812ADE-66C7-4CE9-8F4D-B8AB85BBBE54}"/>
              </a:ext>
            </a:extLst>
          </p:cNvPr>
          <p:cNvSpPr txBox="1"/>
          <p:nvPr/>
        </p:nvSpPr>
        <p:spPr>
          <a:xfrm>
            <a:off x="1402773" y="5708463"/>
            <a:ext cx="10176163" cy="63064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IRR, payback period, payback period discounted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CB3D8-FA9D-46F2-AFF0-06B99B9A9420}"/>
              </a:ext>
            </a:extLst>
          </p:cNvPr>
          <p:cNvSpPr/>
          <p:nvPr/>
        </p:nvSpPr>
        <p:spPr bwMode="auto">
          <a:xfrm>
            <a:off x="613063" y="1682515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>
              <a:defRPr/>
            </a:pPr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AA0B3-D01B-4B24-B348-B44B034CB0F7}"/>
              </a:ext>
            </a:extLst>
          </p:cNvPr>
          <p:cNvSpPr/>
          <p:nvPr/>
        </p:nvSpPr>
        <p:spPr bwMode="auto">
          <a:xfrm>
            <a:off x="613063" y="2487728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AAD7F5-6579-4F9E-B2CC-A945C8CA90C5}"/>
              </a:ext>
            </a:extLst>
          </p:cNvPr>
          <p:cNvSpPr/>
          <p:nvPr/>
        </p:nvSpPr>
        <p:spPr bwMode="auto">
          <a:xfrm>
            <a:off x="613063" y="3292941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34D074-CB61-4488-B365-F41011275483}"/>
              </a:ext>
            </a:extLst>
          </p:cNvPr>
          <p:cNvSpPr/>
          <p:nvPr/>
        </p:nvSpPr>
        <p:spPr bwMode="auto">
          <a:xfrm>
            <a:off x="613063" y="4098154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911246-77A9-47DF-8136-B388FFA31BF9}"/>
              </a:ext>
            </a:extLst>
          </p:cNvPr>
          <p:cNvSpPr/>
          <p:nvPr/>
        </p:nvSpPr>
        <p:spPr bwMode="auto">
          <a:xfrm>
            <a:off x="613063" y="4903366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B98017B-10FD-491E-B87B-BB4DBB4ED3B6}"/>
              </a:ext>
            </a:extLst>
          </p:cNvPr>
          <p:cNvSpPr/>
          <p:nvPr/>
        </p:nvSpPr>
        <p:spPr bwMode="auto">
          <a:xfrm>
            <a:off x="613063" y="5708579"/>
            <a:ext cx="685800" cy="630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 defTabSz="859512"/>
            <a:r>
              <a:rPr lang="en-US" altLang="ja-JP" sz="2800" dirty="0">
                <a:solidFill>
                  <a:schemeClr val="bg1"/>
                </a:solidFill>
                <a:ea typeface="ＭＳ Ｐゴシック" charset="-128"/>
                <a:sym typeface="Wingdings" pitchFamily="2" charset="2"/>
              </a:rPr>
              <a:t></a:t>
            </a:r>
            <a:endParaRPr lang="en-US" sz="2800" dirty="0">
              <a:solidFill>
                <a:schemeClr val="bg1"/>
              </a:solidFill>
              <a:ea typeface="ＭＳ Ｐゴシック" charset="-128"/>
              <a:sym typeface="Wingdings" pitchFamily="2" charset="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8BFB72-71E3-4D4E-9F9C-180D9E8A05ED}"/>
              </a:ext>
            </a:extLst>
          </p:cNvPr>
          <p:cNvGrpSpPr/>
          <p:nvPr/>
        </p:nvGrpSpPr>
        <p:grpSpPr>
          <a:xfrm>
            <a:off x="11027605" y="611812"/>
            <a:ext cx="559558" cy="597238"/>
            <a:chOff x="10148059" y="4442171"/>
            <a:chExt cx="559558" cy="5972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8B39AD-38C4-43F5-9562-09AE9309E3AC}"/>
                </a:ext>
              </a:extLst>
            </p:cNvPr>
            <p:cNvSpPr/>
            <p:nvPr/>
          </p:nvSpPr>
          <p:spPr>
            <a:xfrm>
              <a:off x="10148059" y="4442171"/>
              <a:ext cx="423846" cy="597238"/>
            </a:xfrm>
            <a:custGeom>
              <a:avLst/>
              <a:gdLst>
                <a:gd name="connsiteX0" fmla="*/ 610553 w 838200"/>
                <a:gd name="connsiteY0" fmla="*/ 0 h 1181100"/>
                <a:gd name="connsiteX1" fmla="*/ 85725 w 838200"/>
                <a:gd name="connsiteY1" fmla="*/ 0 h 1181100"/>
                <a:gd name="connsiteX2" fmla="*/ 0 w 838200"/>
                <a:gd name="connsiteY2" fmla="*/ 85725 h 1181100"/>
                <a:gd name="connsiteX3" fmla="*/ 0 w 838200"/>
                <a:gd name="connsiteY3" fmla="*/ 1095375 h 1181100"/>
                <a:gd name="connsiteX4" fmla="*/ 85725 w 838200"/>
                <a:gd name="connsiteY4" fmla="*/ 1181100 h 1181100"/>
                <a:gd name="connsiteX5" fmla="*/ 752475 w 838200"/>
                <a:gd name="connsiteY5" fmla="*/ 1181100 h 1181100"/>
                <a:gd name="connsiteX6" fmla="*/ 838200 w 838200"/>
                <a:gd name="connsiteY6" fmla="*/ 1095375 h 1181100"/>
                <a:gd name="connsiteX7" fmla="*/ 838200 w 838200"/>
                <a:gd name="connsiteY7" fmla="*/ 227648 h 1181100"/>
                <a:gd name="connsiteX8" fmla="*/ 610553 w 838200"/>
                <a:gd name="connsiteY8" fmla="*/ 0 h 1181100"/>
                <a:gd name="connsiteX9" fmla="*/ 609600 w 838200"/>
                <a:gd name="connsiteY9" fmla="*/ 53340 h 1181100"/>
                <a:gd name="connsiteX10" fmla="*/ 784860 w 838200"/>
                <a:gd name="connsiteY10" fmla="*/ 228600 h 1181100"/>
                <a:gd name="connsiteX11" fmla="*/ 657225 w 838200"/>
                <a:gd name="connsiteY11" fmla="*/ 228600 h 1181100"/>
                <a:gd name="connsiteX12" fmla="*/ 609600 w 838200"/>
                <a:gd name="connsiteY12" fmla="*/ 180975 h 1181100"/>
                <a:gd name="connsiteX13" fmla="*/ 609600 w 838200"/>
                <a:gd name="connsiteY13" fmla="*/ 53340 h 1181100"/>
                <a:gd name="connsiteX14" fmla="*/ 800100 w 838200"/>
                <a:gd name="connsiteY14" fmla="*/ 1095375 h 1181100"/>
                <a:gd name="connsiteX15" fmla="*/ 752475 w 838200"/>
                <a:gd name="connsiteY15" fmla="*/ 1143000 h 1181100"/>
                <a:gd name="connsiteX16" fmla="*/ 85725 w 838200"/>
                <a:gd name="connsiteY16" fmla="*/ 1143000 h 1181100"/>
                <a:gd name="connsiteX17" fmla="*/ 38100 w 838200"/>
                <a:gd name="connsiteY17" fmla="*/ 1095375 h 1181100"/>
                <a:gd name="connsiteX18" fmla="*/ 38100 w 838200"/>
                <a:gd name="connsiteY18" fmla="*/ 876300 h 1181100"/>
                <a:gd name="connsiteX19" fmla="*/ 800100 w 838200"/>
                <a:gd name="connsiteY19" fmla="*/ 876300 h 1181100"/>
                <a:gd name="connsiteX20" fmla="*/ 800100 w 838200"/>
                <a:gd name="connsiteY20" fmla="*/ 1095375 h 1181100"/>
                <a:gd name="connsiteX21" fmla="*/ 800100 w 838200"/>
                <a:gd name="connsiteY21" fmla="*/ 838200 h 1181100"/>
                <a:gd name="connsiteX22" fmla="*/ 38100 w 838200"/>
                <a:gd name="connsiteY22" fmla="*/ 838200 h 1181100"/>
                <a:gd name="connsiteX23" fmla="*/ 38100 w 838200"/>
                <a:gd name="connsiteY23" fmla="*/ 85725 h 1181100"/>
                <a:gd name="connsiteX24" fmla="*/ 85725 w 838200"/>
                <a:gd name="connsiteY24" fmla="*/ 38100 h 1181100"/>
                <a:gd name="connsiteX25" fmla="*/ 571500 w 838200"/>
                <a:gd name="connsiteY25" fmla="*/ 38100 h 1181100"/>
                <a:gd name="connsiteX26" fmla="*/ 571500 w 838200"/>
                <a:gd name="connsiteY26" fmla="*/ 180975 h 1181100"/>
                <a:gd name="connsiteX27" fmla="*/ 657225 w 838200"/>
                <a:gd name="connsiteY27" fmla="*/ 266700 h 1181100"/>
                <a:gd name="connsiteX28" fmla="*/ 800100 w 838200"/>
                <a:gd name="connsiteY28" fmla="*/ 266700 h 1181100"/>
                <a:gd name="connsiteX29" fmla="*/ 800100 w 838200"/>
                <a:gd name="connsiteY29" fmla="*/ 838200 h 1181100"/>
                <a:gd name="connsiteX30" fmla="*/ 137160 w 838200"/>
                <a:gd name="connsiteY30" fmla="*/ 1102043 h 1181100"/>
                <a:gd name="connsiteX31" fmla="*/ 137160 w 838200"/>
                <a:gd name="connsiteY31" fmla="*/ 1102043 h 1181100"/>
                <a:gd name="connsiteX32" fmla="*/ 162877 w 838200"/>
                <a:gd name="connsiteY32" fmla="*/ 1095375 h 1181100"/>
                <a:gd name="connsiteX33" fmla="*/ 190500 w 838200"/>
                <a:gd name="connsiteY33" fmla="*/ 1047750 h 1181100"/>
                <a:gd name="connsiteX34" fmla="*/ 218123 w 838200"/>
                <a:gd name="connsiteY34" fmla="*/ 1095375 h 1181100"/>
                <a:gd name="connsiteX35" fmla="*/ 243840 w 838200"/>
                <a:gd name="connsiteY35" fmla="*/ 1102043 h 1181100"/>
                <a:gd name="connsiteX36" fmla="*/ 250508 w 838200"/>
                <a:gd name="connsiteY36" fmla="*/ 1076325 h 1181100"/>
                <a:gd name="connsiteX37" fmla="*/ 212408 w 838200"/>
                <a:gd name="connsiteY37" fmla="*/ 1009650 h 1181100"/>
                <a:gd name="connsiteX38" fmla="*/ 250508 w 838200"/>
                <a:gd name="connsiteY38" fmla="*/ 942975 h 1181100"/>
                <a:gd name="connsiteX39" fmla="*/ 243840 w 838200"/>
                <a:gd name="connsiteY39" fmla="*/ 917258 h 1181100"/>
                <a:gd name="connsiteX40" fmla="*/ 218123 w 838200"/>
                <a:gd name="connsiteY40" fmla="*/ 923925 h 1181100"/>
                <a:gd name="connsiteX41" fmla="*/ 190500 w 838200"/>
                <a:gd name="connsiteY41" fmla="*/ 971550 h 1181100"/>
                <a:gd name="connsiteX42" fmla="*/ 162877 w 838200"/>
                <a:gd name="connsiteY42" fmla="*/ 923925 h 1181100"/>
                <a:gd name="connsiteX43" fmla="*/ 137160 w 838200"/>
                <a:gd name="connsiteY43" fmla="*/ 917258 h 1181100"/>
                <a:gd name="connsiteX44" fmla="*/ 137160 w 838200"/>
                <a:gd name="connsiteY44" fmla="*/ 917258 h 1181100"/>
                <a:gd name="connsiteX45" fmla="*/ 130493 w 838200"/>
                <a:gd name="connsiteY45" fmla="*/ 942975 h 1181100"/>
                <a:gd name="connsiteX46" fmla="*/ 168593 w 838200"/>
                <a:gd name="connsiteY46" fmla="*/ 1009650 h 1181100"/>
                <a:gd name="connsiteX47" fmla="*/ 130493 w 838200"/>
                <a:gd name="connsiteY47" fmla="*/ 1076325 h 1181100"/>
                <a:gd name="connsiteX48" fmla="*/ 137160 w 838200"/>
                <a:gd name="connsiteY48" fmla="*/ 1102043 h 1181100"/>
                <a:gd name="connsiteX49" fmla="*/ 628650 w 838200"/>
                <a:gd name="connsiteY49" fmla="*/ 1028700 h 1181100"/>
                <a:gd name="connsiteX50" fmla="*/ 657225 w 838200"/>
                <a:gd name="connsiteY50" fmla="*/ 1028700 h 1181100"/>
                <a:gd name="connsiteX51" fmla="*/ 676275 w 838200"/>
                <a:gd name="connsiteY51" fmla="*/ 1047750 h 1181100"/>
                <a:gd name="connsiteX52" fmla="*/ 657225 w 838200"/>
                <a:gd name="connsiteY52" fmla="*/ 1066800 h 1181100"/>
                <a:gd name="connsiteX53" fmla="*/ 591503 w 838200"/>
                <a:gd name="connsiteY53" fmla="*/ 1066800 h 1181100"/>
                <a:gd name="connsiteX54" fmla="*/ 571500 w 838200"/>
                <a:gd name="connsiteY54" fmla="*/ 1082993 h 1181100"/>
                <a:gd name="connsiteX55" fmla="*/ 590550 w 838200"/>
                <a:gd name="connsiteY55" fmla="*/ 1104900 h 1181100"/>
                <a:gd name="connsiteX56" fmla="*/ 657225 w 838200"/>
                <a:gd name="connsiteY56" fmla="*/ 1104900 h 1181100"/>
                <a:gd name="connsiteX57" fmla="*/ 714375 w 838200"/>
                <a:gd name="connsiteY57" fmla="*/ 1047750 h 1181100"/>
                <a:gd name="connsiteX58" fmla="*/ 657225 w 838200"/>
                <a:gd name="connsiteY58" fmla="*/ 990600 h 1181100"/>
                <a:gd name="connsiteX59" fmla="*/ 628650 w 838200"/>
                <a:gd name="connsiteY59" fmla="*/ 990600 h 1181100"/>
                <a:gd name="connsiteX60" fmla="*/ 609600 w 838200"/>
                <a:gd name="connsiteY60" fmla="*/ 971550 h 1181100"/>
                <a:gd name="connsiteX61" fmla="*/ 628650 w 838200"/>
                <a:gd name="connsiteY61" fmla="*/ 952500 h 1181100"/>
                <a:gd name="connsiteX62" fmla="*/ 694373 w 838200"/>
                <a:gd name="connsiteY62" fmla="*/ 952500 h 1181100"/>
                <a:gd name="connsiteX63" fmla="*/ 714375 w 838200"/>
                <a:gd name="connsiteY63" fmla="*/ 936308 h 1181100"/>
                <a:gd name="connsiteX64" fmla="*/ 695325 w 838200"/>
                <a:gd name="connsiteY64" fmla="*/ 914400 h 1181100"/>
                <a:gd name="connsiteX65" fmla="*/ 628650 w 838200"/>
                <a:gd name="connsiteY65" fmla="*/ 914400 h 1181100"/>
                <a:gd name="connsiteX66" fmla="*/ 571500 w 838200"/>
                <a:gd name="connsiteY66" fmla="*/ 971550 h 1181100"/>
                <a:gd name="connsiteX67" fmla="*/ 628650 w 838200"/>
                <a:gd name="connsiteY67" fmla="*/ 1028700 h 1181100"/>
                <a:gd name="connsiteX68" fmla="*/ 381000 w 838200"/>
                <a:gd name="connsiteY68" fmla="*/ 1104900 h 1181100"/>
                <a:gd name="connsiteX69" fmla="*/ 457200 w 838200"/>
                <a:gd name="connsiteY69" fmla="*/ 1104900 h 1181100"/>
                <a:gd name="connsiteX70" fmla="*/ 476250 w 838200"/>
                <a:gd name="connsiteY70" fmla="*/ 1085850 h 1181100"/>
                <a:gd name="connsiteX71" fmla="*/ 457200 w 838200"/>
                <a:gd name="connsiteY71" fmla="*/ 1066800 h 1181100"/>
                <a:gd name="connsiteX72" fmla="*/ 400050 w 838200"/>
                <a:gd name="connsiteY72" fmla="*/ 1066800 h 1181100"/>
                <a:gd name="connsiteX73" fmla="*/ 400050 w 838200"/>
                <a:gd name="connsiteY73" fmla="*/ 933450 h 1181100"/>
                <a:gd name="connsiteX74" fmla="*/ 381000 w 838200"/>
                <a:gd name="connsiteY74" fmla="*/ 914400 h 1181100"/>
                <a:gd name="connsiteX75" fmla="*/ 361950 w 838200"/>
                <a:gd name="connsiteY75" fmla="*/ 933450 h 1181100"/>
                <a:gd name="connsiteX76" fmla="*/ 361950 w 838200"/>
                <a:gd name="connsiteY76" fmla="*/ 1085850 h 1181100"/>
                <a:gd name="connsiteX77" fmla="*/ 381000 w 838200"/>
                <a:gd name="connsiteY77" fmla="*/ 1104900 h 1181100"/>
                <a:gd name="connsiteX78" fmla="*/ 266700 w 838200"/>
                <a:gd name="connsiteY78" fmla="*/ 342900 h 1181100"/>
                <a:gd name="connsiteX79" fmla="*/ 133350 w 838200"/>
                <a:gd name="connsiteY79" fmla="*/ 342900 h 1181100"/>
                <a:gd name="connsiteX80" fmla="*/ 114300 w 838200"/>
                <a:gd name="connsiteY80" fmla="*/ 361950 h 1181100"/>
                <a:gd name="connsiteX81" fmla="*/ 133350 w 838200"/>
                <a:gd name="connsiteY81" fmla="*/ 381000 h 1181100"/>
                <a:gd name="connsiteX82" fmla="*/ 266700 w 838200"/>
                <a:gd name="connsiteY82" fmla="*/ 381000 h 1181100"/>
                <a:gd name="connsiteX83" fmla="*/ 285750 w 838200"/>
                <a:gd name="connsiteY83" fmla="*/ 361950 h 1181100"/>
                <a:gd name="connsiteX84" fmla="*/ 266700 w 838200"/>
                <a:gd name="connsiteY84" fmla="*/ 342900 h 1181100"/>
                <a:gd name="connsiteX85" fmla="*/ 495300 w 838200"/>
                <a:gd name="connsiteY85" fmla="*/ 342900 h 1181100"/>
                <a:gd name="connsiteX86" fmla="*/ 352425 w 838200"/>
                <a:gd name="connsiteY86" fmla="*/ 342900 h 1181100"/>
                <a:gd name="connsiteX87" fmla="*/ 333375 w 838200"/>
                <a:gd name="connsiteY87" fmla="*/ 361950 h 1181100"/>
                <a:gd name="connsiteX88" fmla="*/ 352425 w 838200"/>
                <a:gd name="connsiteY88" fmla="*/ 381000 h 1181100"/>
                <a:gd name="connsiteX89" fmla="*/ 495300 w 838200"/>
                <a:gd name="connsiteY89" fmla="*/ 381000 h 1181100"/>
                <a:gd name="connsiteX90" fmla="*/ 514350 w 838200"/>
                <a:gd name="connsiteY90" fmla="*/ 361950 h 1181100"/>
                <a:gd name="connsiteX91" fmla="*/ 495300 w 838200"/>
                <a:gd name="connsiteY91" fmla="*/ 342900 h 1181100"/>
                <a:gd name="connsiteX92" fmla="*/ 552450 w 838200"/>
                <a:gd name="connsiteY92" fmla="*/ 361950 h 1181100"/>
                <a:gd name="connsiteX93" fmla="*/ 571500 w 838200"/>
                <a:gd name="connsiteY93" fmla="*/ 381000 h 1181100"/>
                <a:gd name="connsiteX94" fmla="*/ 704850 w 838200"/>
                <a:gd name="connsiteY94" fmla="*/ 381000 h 1181100"/>
                <a:gd name="connsiteX95" fmla="*/ 723900 w 838200"/>
                <a:gd name="connsiteY95" fmla="*/ 361950 h 1181100"/>
                <a:gd name="connsiteX96" fmla="*/ 704850 w 838200"/>
                <a:gd name="connsiteY96" fmla="*/ 342900 h 1181100"/>
                <a:gd name="connsiteX97" fmla="*/ 571500 w 838200"/>
                <a:gd name="connsiteY97" fmla="*/ 342900 h 1181100"/>
                <a:gd name="connsiteX98" fmla="*/ 552450 w 838200"/>
                <a:gd name="connsiteY98" fmla="*/ 361950 h 1181100"/>
                <a:gd name="connsiteX99" fmla="*/ 266700 w 838200"/>
                <a:gd name="connsiteY99" fmla="*/ 419100 h 1181100"/>
                <a:gd name="connsiteX100" fmla="*/ 133350 w 838200"/>
                <a:gd name="connsiteY100" fmla="*/ 419100 h 1181100"/>
                <a:gd name="connsiteX101" fmla="*/ 114300 w 838200"/>
                <a:gd name="connsiteY101" fmla="*/ 438150 h 1181100"/>
                <a:gd name="connsiteX102" fmla="*/ 133350 w 838200"/>
                <a:gd name="connsiteY102" fmla="*/ 457200 h 1181100"/>
                <a:gd name="connsiteX103" fmla="*/ 266700 w 838200"/>
                <a:gd name="connsiteY103" fmla="*/ 457200 h 1181100"/>
                <a:gd name="connsiteX104" fmla="*/ 285750 w 838200"/>
                <a:gd name="connsiteY104" fmla="*/ 438150 h 1181100"/>
                <a:gd name="connsiteX105" fmla="*/ 266700 w 838200"/>
                <a:gd name="connsiteY105" fmla="*/ 419100 h 1181100"/>
                <a:gd name="connsiteX106" fmla="*/ 495300 w 838200"/>
                <a:gd name="connsiteY106" fmla="*/ 419100 h 1181100"/>
                <a:gd name="connsiteX107" fmla="*/ 352425 w 838200"/>
                <a:gd name="connsiteY107" fmla="*/ 419100 h 1181100"/>
                <a:gd name="connsiteX108" fmla="*/ 333375 w 838200"/>
                <a:gd name="connsiteY108" fmla="*/ 438150 h 1181100"/>
                <a:gd name="connsiteX109" fmla="*/ 352425 w 838200"/>
                <a:gd name="connsiteY109" fmla="*/ 457200 h 1181100"/>
                <a:gd name="connsiteX110" fmla="*/ 495300 w 838200"/>
                <a:gd name="connsiteY110" fmla="*/ 457200 h 1181100"/>
                <a:gd name="connsiteX111" fmla="*/ 514350 w 838200"/>
                <a:gd name="connsiteY111" fmla="*/ 438150 h 1181100"/>
                <a:gd name="connsiteX112" fmla="*/ 495300 w 838200"/>
                <a:gd name="connsiteY112" fmla="*/ 419100 h 1181100"/>
                <a:gd name="connsiteX113" fmla="*/ 704850 w 838200"/>
                <a:gd name="connsiteY113" fmla="*/ 419100 h 1181100"/>
                <a:gd name="connsiteX114" fmla="*/ 571500 w 838200"/>
                <a:gd name="connsiteY114" fmla="*/ 419100 h 1181100"/>
                <a:gd name="connsiteX115" fmla="*/ 552450 w 838200"/>
                <a:gd name="connsiteY115" fmla="*/ 438150 h 1181100"/>
                <a:gd name="connsiteX116" fmla="*/ 571500 w 838200"/>
                <a:gd name="connsiteY116" fmla="*/ 457200 h 1181100"/>
                <a:gd name="connsiteX117" fmla="*/ 704850 w 838200"/>
                <a:gd name="connsiteY117" fmla="*/ 457200 h 1181100"/>
                <a:gd name="connsiteX118" fmla="*/ 723900 w 838200"/>
                <a:gd name="connsiteY118" fmla="*/ 438150 h 1181100"/>
                <a:gd name="connsiteX119" fmla="*/ 704850 w 838200"/>
                <a:gd name="connsiteY119" fmla="*/ 419100 h 1181100"/>
                <a:gd name="connsiteX120" fmla="*/ 266700 w 838200"/>
                <a:gd name="connsiteY120" fmla="*/ 495300 h 1181100"/>
                <a:gd name="connsiteX121" fmla="*/ 133350 w 838200"/>
                <a:gd name="connsiteY121" fmla="*/ 495300 h 1181100"/>
                <a:gd name="connsiteX122" fmla="*/ 114300 w 838200"/>
                <a:gd name="connsiteY122" fmla="*/ 514350 h 1181100"/>
                <a:gd name="connsiteX123" fmla="*/ 133350 w 838200"/>
                <a:gd name="connsiteY123" fmla="*/ 533400 h 1181100"/>
                <a:gd name="connsiteX124" fmla="*/ 266700 w 838200"/>
                <a:gd name="connsiteY124" fmla="*/ 533400 h 1181100"/>
                <a:gd name="connsiteX125" fmla="*/ 285750 w 838200"/>
                <a:gd name="connsiteY125" fmla="*/ 514350 h 1181100"/>
                <a:gd name="connsiteX126" fmla="*/ 266700 w 838200"/>
                <a:gd name="connsiteY126" fmla="*/ 495300 h 1181100"/>
                <a:gd name="connsiteX127" fmla="*/ 495300 w 838200"/>
                <a:gd name="connsiteY127" fmla="*/ 495300 h 1181100"/>
                <a:gd name="connsiteX128" fmla="*/ 352425 w 838200"/>
                <a:gd name="connsiteY128" fmla="*/ 495300 h 1181100"/>
                <a:gd name="connsiteX129" fmla="*/ 333375 w 838200"/>
                <a:gd name="connsiteY129" fmla="*/ 514350 h 1181100"/>
                <a:gd name="connsiteX130" fmla="*/ 352425 w 838200"/>
                <a:gd name="connsiteY130" fmla="*/ 533400 h 1181100"/>
                <a:gd name="connsiteX131" fmla="*/ 495300 w 838200"/>
                <a:gd name="connsiteY131" fmla="*/ 533400 h 1181100"/>
                <a:gd name="connsiteX132" fmla="*/ 514350 w 838200"/>
                <a:gd name="connsiteY132" fmla="*/ 514350 h 1181100"/>
                <a:gd name="connsiteX133" fmla="*/ 495300 w 838200"/>
                <a:gd name="connsiteY133" fmla="*/ 495300 h 1181100"/>
                <a:gd name="connsiteX134" fmla="*/ 704850 w 838200"/>
                <a:gd name="connsiteY134" fmla="*/ 495300 h 1181100"/>
                <a:gd name="connsiteX135" fmla="*/ 571500 w 838200"/>
                <a:gd name="connsiteY135" fmla="*/ 495300 h 1181100"/>
                <a:gd name="connsiteX136" fmla="*/ 552450 w 838200"/>
                <a:gd name="connsiteY136" fmla="*/ 514350 h 1181100"/>
                <a:gd name="connsiteX137" fmla="*/ 571500 w 838200"/>
                <a:gd name="connsiteY137" fmla="*/ 533400 h 1181100"/>
                <a:gd name="connsiteX138" fmla="*/ 704850 w 838200"/>
                <a:gd name="connsiteY138" fmla="*/ 533400 h 1181100"/>
                <a:gd name="connsiteX139" fmla="*/ 723900 w 838200"/>
                <a:gd name="connsiteY139" fmla="*/ 514350 h 1181100"/>
                <a:gd name="connsiteX140" fmla="*/ 704850 w 838200"/>
                <a:gd name="connsiteY140" fmla="*/ 495300 h 1181100"/>
                <a:gd name="connsiteX141" fmla="*/ 266700 w 838200"/>
                <a:gd name="connsiteY141" fmla="*/ 571500 h 1181100"/>
                <a:gd name="connsiteX142" fmla="*/ 133350 w 838200"/>
                <a:gd name="connsiteY142" fmla="*/ 571500 h 1181100"/>
                <a:gd name="connsiteX143" fmla="*/ 114300 w 838200"/>
                <a:gd name="connsiteY143" fmla="*/ 590550 h 1181100"/>
                <a:gd name="connsiteX144" fmla="*/ 133350 w 838200"/>
                <a:gd name="connsiteY144" fmla="*/ 609600 h 1181100"/>
                <a:gd name="connsiteX145" fmla="*/ 266700 w 838200"/>
                <a:gd name="connsiteY145" fmla="*/ 609600 h 1181100"/>
                <a:gd name="connsiteX146" fmla="*/ 285750 w 838200"/>
                <a:gd name="connsiteY146" fmla="*/ 590550 h 1181100"/>
                <a:gd name="connsiteX147" fmla="*/ 266700 w 838200"/>
                <a:gd name="connsiteY147" fmla="*/ 571500 h 1181100"/>
                <a:gd name="connsiteX148" fmla="*/ 495300 w 838200"/>
                <a:gd name="connsiteY148" fmla="*/ 571500 h 1181100"/>
                <a:gd name="connsiteX149" fmla="*/ 352425 w 838200"/>
                <a:gd name="connsiteY149" fmla="*/ 571500 h 1181100"/>
                <a:gd name="connsiteX150" fmla="*/ 333375 w 838200"/>
                <a:gd name="connsiteY150" fmla="*/ 590550 h 1181100"/>
                <a:gd name="connsiteX151" fmla="*/ 352425 w 838200"/>
                <a:gd name="connsiteY151" fmla="*/ 609600 h 1181100"/>
                <a:gd name="connsiteX152" fmla="*/ 495300 w 838200"/>
                <a:gd name="connsiteY152" fmla="*/ 609600 h 1181100"/>
                <a:gd name="connsiteX153" fmla="*/ 514350 w 838200"/>
                <a:gd name="connsiteY153" fmla="*/ 590550 h 1181100"/>
                <a:gd name="connsiteX154" fmla="*/ 495300 w 838200"/>
                <a:gd name="connsiteY154" fmla="*/ 571500 h 1181100"/>
                <a:gd name="connsiteX155" fmla="*/ 704850 w 838200"/>
                <a:gd name="connsiteY155" fmla="*/ 571500 h 1181100"/>
                <a:gd name="connsiteX156" fmla="*/ 571500 w 838200"/>
                <a:gd name="connsiteY156" fmla="*/ 571500 h 1181100"/>
                <a:gd name="connsiteX157" fmla="*/ 552450 w 838200"/>
                <a:gd name="connsiteY157" fmla="*/ 590550 h 1181100"/>
                <a:gd name="connsiteX158" fmla="*/ 571500 w 838200"/>
                <a:gd name="connsiteY158" fmla="*/ 609600 h 1181100"/>
                <a:gd name="connsiteX159" fmla="*/ 704850 w 838200"/>
                <a:gd name="connsiteY159" fmla="*/ 609600 h 1181100"/>
                <a:gd name="connsiteX160" fmla="*/ 723900 w 838200"/>
                <a:gd name="connsiteY160" fmla="*/ 590550 h 1181100"/>
                <a:gd name="connsiteX161" fmla="*/ 704850 w 838200"/>
                <a:gd name="connsiteY161" fmla="*/ 571500 h 1181100"/>
                <a:gd name="connsiteX162" fmla="*/ 266700 w 838200"/>
                <a:gd name="connsiteY162" fmla="*/ 647700 h 1181100"/>
                <a:gd name="connsiteX163" fmla="*/ 133350 w 838200"/>
                <a:gd name="connsiteY163" fmla="*/ 647700 h 1181100"/>
                <a:gd name="connsiteX164" fmla="*/ 114300 w 838200"/>
                <a:gd name="connsiteY164" fmla="*/ 666750 h 1181100"/>
                <a:gd name="connsiteX165" fmla="*/ 133350 w 838200"/>
                <a:gd name="connsiteY165" fmla="*/ 685800 h 1181100"/>
                <a:gd name="connsiteX166" fmla="*/ 266700 w 838200"/>
                <a:gd name="connsiteY166" fmla="*/ 685800 h 1181100"/>
                <a:gd name="connsiteX167" fmla="*/ 285750 w 838200"/>
                <a:gd name="connsiteY167" fmla="*/ 666750 h 1181100"/>
                <a:gd name="connsiteX168" fmla="*/ 266700 w 838200"/>
                <a:gd name="connsiteY168" fmla="*/ 647700 h 1181100"/>
                <a:gd name="connsiteX169" fmla="*/ 495300 w 838200"/>
                <a:gd name="connsiteY169" fmla="*/ 647700 h 1181100"/>
                <a:gd name="connsiteX170" fmla="*/ 352425 w 838200"/>
                <a:gd name="connsiteY170" fmla="*/ 647700 h 1181100"/>
                <a:gd name="connsiteX171" fmla="*/ 333375 w 838200"/>
                <a:gd name="connsiteY171" fmla="*/ 666750 h 1181100"/>
                <a:gd name="connsiteX172" fmla="*/ 352425 w 838200"/>
                <a:gd name="connsiteY172" fmla="*/ 685800 h 1181100"/>
                <a:gd name="connsiteX173" fmla="*/ 495300 w 838200"/>
                <a:gd name="connsiteY173" fmla="*/ 685800 h 1181100"/>
                <a:gd name="connsiteX174" fmla="*/ 514350 w 838200"/>
                <a:gd name="connsiteY174" fmla="*/ 666750 h 1181100"/>
                <a:gd name="connsiteX175" fmla="*/ 495300 w 838200"/>
                <a:gd name="connsiteY175" fmla="*/ 647700 h 1181100"/>
                <a:gd name="connsiteX176" fmla="*/ 704850 w 838200"/>
                <a:gd name="connsiteY176" fmla="*/ 647700 h 1181100"/>
                <a:gd name="connsiteX177" fmla="*/ 571500 w 838200"/>
                <a:gd name="connsiteY177" fmla="*/ 647700 h 1181100"/>
                <a:gd name="connsiteX178" fmla="*/ 552450 w 838200"/>
                <a:gd name="connsiteY178" fmla="*/ 666750 h 1181100"/>
                <a:gd name="connsiteX179" fmla="*/ 571500 w 838200"/>
                <a:gd name="connsiteY179" fmla="*/ 685800 h 1181100"/>
                <a:gd name="connsiteX180" fmla="*/ 704850 w 838200"/>
                <a:gd name="connsiteY180" fmla="*/ 685800 h 1181100"/>
                <a:gd name="connsiteX181" fmla="*/ 723900 w 838200"/>
                <a:gd name="connsiteY181" fmla="*/ 666750 h 1181100"/>
                <a:gd name="connsiteX182" fmla="*/ 704850 w 838200"/>
                <a:gd name="connsiteY182" fmla="*/ 6477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38200" h="1181100">
                  <a:moveTo>
                    <a:pt x="610553" y="0"/>
                  </a:move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095375"/>
                  </a:lnTo>
                  <a:cubicBezTo>
                    <a:pt x="0" y="1143000"/>
                    <a:pt x="38100" y="1181100"/>
                    <a:pt x="85725" y="1181100"/>
                  </a:cubicBezTo>
                  <a:lnTo>
                    <a:pt x="752475" y="1181100"/>
                  </a:lnTo>
                  <a:cubicBezTo>
                    <a:pt x="800100" y="1181100"/>
                    <a:pt x="838200" y="1143000"/>
                    <a:pt x="838200" y="1095375"/>
                  </a:cubicBezTo>
                  <a:lnTo>
                    <a:pt x="838200" y="227648"/>
                  </a:lnTo>
                  <a:lnTo>
                    <a:pt x="610553" y="0"/>
                  </a:lnTo>
                  <a:close/>
                  <a:moveTo>
                    <a:pt x="609600" y="53340"/>
                  </a:moveTo>
                  <a:lnTo>
                    <a:pt x="784860" y="228600"/>
                  </a:lnTo>
                  <a:lnTo>
                    <a:pt x="657225" y="228600"/>
                  </a:lnTo>
                  <a:cubicBezTo>
                    <a:pt x="630555" y="228600"/>
                    <a:pt x="609600" y="207645"/>
                    <a:pt x="609600" y="180975"/>
                  </a:cubicBezTo>
                  <a:lnTo>
                    <a:pt x="609600" y="53340"/>
                  </a:lnTo>
                  <a:close/>
                  <a:moveTo>
                    <a:pt x="800100" y="1095375"/>
                  </a:moveTo>
                  <a:cubicBezTo>
                    <a:pt x="800100" y="1122045"/>
                    <a:pt x="779145" y="1143000"/>
                    <a:pt x="752475" y="1143000"/>
                  </a:cubicBezTo>
                  <a:lnTo>
                    <a:pt x="85725" y="1143000"/>
                  </a:lnTo>
                  <a:cubicBezTo>
                    <a:pt x="59055" y="1143000"/>
                    <a:pt x="38100" y="1122045"/>
                    <a:pt x="38100" y="1095375"/>
                  </a:cubicBezTo>
                  <a:lnTo>
                    <a:pt x="38100" y="876300"/>
                  </a:lnTo>
                  <a:lnTo>
                    <a:pt x="800100" y="876300"/>
                  </a:lnTo>
                  <a:lnTo>
                    <a:pt x="800100" y="1095375"/>
                  </a:lnTo>
                  <a:close/>
                  <a:moveTo>
                    <a:pt x="800100" y="838200"/>
                  </a:moveTo>
                  <a:lnTo>
                    <a:pt x="38100" y="838200"/>
                  </a:lnTo>
                  <a:lnTo>
                    <a:pt x="38100" y="85725"/>
                  </a:lnTo>
                  <a:cubicBezTo>
                    <a:pt x="38100" y="59055"/>
                    <a:pt x="59055" y="38100"/>
                    <a:pt x="85725" y="38100"/>
                  </a:cubicBezTo>
                  <a:lnTo>
                    <a:pt x="571500" y="38100"/>
                  </a:lnTo>
                  <a:lnTo>
                    <a:pt x="571500" y="180975"/>
                  </a:lnTo>
                  <a:cubicBezTo>
                    <a:pt x="571500" y="228600"/>
                    <a:pt x="609600" y="266700"/>
                    <a:pt x="657225" y="266700"/>
                  </a:cubicBezTo>
                  <a:lnTo>
                    <a:pt x="800100" y="266700"/>
                  </a:lnTo>
                  <a:lnTo>
                    <a:pt x="800100" y="838200"/>
                  </a:lnTo>
                  <a:close/>
                  <a:moveTo>
                    <a:pt x="137160" y="1102043"/>
                  </a:moveTo>
                  <a:lnTo>
                    <a:pt x="137160" y="1102043"/>
                  </a:lnTo>
                  <a:cubicBezTo>
                    <a:pt x="146685" y="1107758"/>
                    <a:pt x="158115" y="1103948"/>
                    <a:pt x="162877" y="1095375"/>
                  </a:cubicBezTo>
                  <a:lnTo>
                    <a:pt x="190500" y="1047750"/>
                  </a:lnTo>
                  <a:lnTo>
                    <a:pt x="218123" y="1095375"/>
                  </a:lnTo>
                  <a:cubicBezTo>
                    <a:pt x="223838" y="1104900"/>
                    <a:pt x="235268" y="1107758"/>
                    <a:pt x="243840" y="1102043"/>
                  </a:cubicBezTo>
                  <a:cubicBezTo>
                    <a:pt x="253365" y="1096328"/>
                    <a:pt x="256223" y="1084898"/>
                    <a:pt x="250508" y="1076325"/>
                  </a:cubicBezTo>
                  <a:lnTo>
                    <a:pt x="212408" y="1009650"/>
                  </a:lnTo>
                  <a:lnTo>
                    <a:pt x="250508" y="942975"/>
                  </a:lnTo>
                  <a:cubicBezTo>
                    <a:pt x="256223" y="933450"/>
                    <a:pt x="252413" y="922020"/>
                    <a:pt x="243840" y="917258"/>
                  </a:cubicBezTo>
                  <a:cubicBezTo>
                    <a:pt x="234315" y="911543"/>
                    <a:pt x="222885" y="915353"/>
                    <a:pt x="218123" y="923925"/>
                  </a:cubicBezTo>
                  <a:lnTo>
                    <a:pt x="190500" y="971550"/>
                  </a:lnTo>
                  <a:lnTo>
                    <a:pt x="162877" y="923925"/>
                  </a:lnTo>
                  <a:cubicBezTo>
                    <a:pt x="157163" y="914400"/>
                    <a:pt x="145733" y="911543"/>
                    <a:pt x="137160" y="917258"/>
                  </a:cubicBezTo>
                  <a:lnTo>
                    <a:pt x="137160" y="917258"/>
                  </a:lnTo>
                  <a:cubicBezTo>
                    <a:pt x="127635" y="922973"/>
                    <a:pt x="124777" y="934403"/>
                    <a:pt x="130493" y="942975"/>
                  </a:cubicBezTo>
                  <a:lnTo>
                    <a:pt x="168593" y="1009650"/>
                  </a:lnTo>
                  <a:lnTo>
                    <a:pt x="130493" y="1076325"/>
                  </a:lnTo>
                  <a:cubicBezTo>
                    <a:pt x="124777" y="1085850"/>
                    <a:pt x="127635" y="1097280"/>
                    <a:pt x="137160" y="1102043"/>
                  </a:cubicBezTo>
                  <a:close/>
                  <a:moveTo>
                    <a:pt x="628650" y="1028700"/>
                  </a:moveTo>
                  <a:lnTo>
                    <a:pt x="657225" y="1028700"/>
                  </a:lnTo>
                  <a:cubicBezTo>
                    <a:pt x="667703" y="1028700"/>
                    <a:pt x="676275" y="1037273"/>
                    <a:pt x="676275" y="1047750"/>
                  </a:cubicBezTo>
                  <a:cubicBezTo>
                    <a:pt x="676275" y="1058228"/>
                    <a:pt x="667703" y="1066800"/>
                    <a:pt x="657225" y="1066800"/>
                  </a:cubicBezTo>
                  <a:lnTo>
                    <a:pt x="591503" y="1066800"/>
                  </a:lnTo>
                  <a:cubicBezTo>
                    <a:pt x="581978" y="1066800"/>
                    <a:pt x="573405" y="1073468"/>
                    <a:pt x="571500" y="1082993"/>
                  </a:cubicBezTo>
                  <a:cubicBezTo>
                    <a:pt x="569595" y="1095375"/>
                    <a:pt x="579120" y="1104900"/>
                    <a:pt x="590550" y="1104900"/>
                  </a:cubicBezTo>
                  <a:lnTo>
                    <a:pt x="657225" y="1104900"/>
                  </a:lnTo>
                  <a:cubicBezTo>
                    <a:pt x="688658" y="1104900"/>
                    <a:pt x="714375" y="1079183"/>
                    <a:pt x="714375" y="1047750"/>
                  </a:cubicBezTo>
                  <a:cubicBezTo>
                    <a:pt x="714375" y="1016318"/>
                    <a:pt x="688658" y="990600"/>
                    <a:pt x="657225" y="990600"/>
                  </a:cubicBezTo>
                  <a:lnTo>
                    <a:pt x="628650" y="990600"/>
                  </a:lnTo>
                  <a:cubicBezTo>
                    <a:pt x="618173" y="990600"/>
                    <a:pt x="609600" y="982028"/>
                    <a:pt x="609600" y="971550"/>
                  </a:cubicBezTo>
                  <a:cubicBezTo>
                    <a:pt x="609600" y="961073"/>
                    <a:pt x="618173" y="952500"/>
                    <a:pt x="628650" y="952500"/>
                  </a:cubicBezTo>
                  <a:lnTo>
                    <a:pt x="694373" y="952500"/>
                  </a:lnTo>
                  <a:cubicBezTo>
                    <a:pt x="703898" y="952500"/>
                    <a:pt x="712470" y="945833"/>
                    <a:pt x="714375" y="936308"/>
                  </a:cubicBezTo>
                  <a:cubicBezTo>
                    <a:pt x="716280" y="923925"/>
                    <a:pt x="706755" y="914400"/>
                    <a:pt x="695325" y="914400"/>
                  </a:cubicBezTo>
                  <a:lnTo>
                    <a:pt x="628650" y="914400"/>
                  </a:lnTo>
                  <a:cubicBezTo>
                    <a:pt x="597218" y="914400"/>
                    <a:pt x="571500" y="940118"/>
                    <a:pt x="571500" y="971550"/>
                  </a:cubicBezTo>
                  <a:cubicBezTo>
                    <a:pt x="571500" y="1002983"/>
                    <a:pt x="597218" y="1028700"/>
                    <a:pt x="628650" y="1028700"/>
                  </a:cubicBezTo>
                  <a:close/>
                  <a:moveTo>
                    <a:pt x="381000" y="1104900"/>
                  </a:moveTo>
                  <a:lnTo>
                    <a:pt x="457200" y="1104900"/>
                  </a:lnTo>
                  <a:cubicBezTo>
                    <a:pt x="467678" y="1104900"/>
                    <a:pt x="476250" y="1096328"/>
                    <a:pt x="476250" y="1085850"/>
                  </a:cubicBezTo>
                  <a:cubicBezTo>
                    <a:pt x="476250" y="1075373"/>
                    <a:pt x="467678" y="1066800"/>
                    <a:pt x="457200" y="1066800"/>
                  </a:cubicBezTo>
                  <a:lnTo>
                    <a:pt x="400050" y="1066800"/>
                  </a:lnTo>
                  <a:lnTo>
                    <a:pt x="400050" y="933450"/>
                  </a:lnTo>
                  <a:cubicBezTo>
                    <a:pt x="400050" y="922973"/>
                    <a:pt x="391478" y="914400"/>
                    <a:pt x="381000" y="914400"/>
                  </a:cubicBezTo>
                  <a:cubicBezTo>
                    <a:pt x="370523" y="914400"/>
                    <a:pt x="361950" y="922973"/>
                    <a:pt x="361950" y="933450"/>
                  </a:cubicBezTo>
                  <a:lnTo>
                    <a:pt x="361950" y="1085850"/>
                  </a:lnTo>
                  <a:cubicBezTo>
                    <a:pt x="361950" y="1096328"/>
                    <a:pt x="370523" y="1104900"/>
                    <a:pt x="381000" y="1104900"/>
                  </a:cubicBezTo>
                  <a:close/>
                  <a:moveTo>
                    <a:pt x="266700" y="342900"/>
                  </a:moveTo>
                  <a:lnTo>
                    <a:pt x="133350" y="342900"/>
                  </a:lnTo>
                  <a:cubicBezTo>
                    <a:pt x="122873" y="342900"/>
                    <a:pt x="114300" y="351473"/>
                    <a:pt x="114300" y="361950"/>
                  </a:cubicBezTo>
                  <a:cubicBezTo>
                    <a:pt x="114300" y="372428"/>
                    <a:pt x="122873" y="381000"/>
                    <a:pt x="133350" y="381000"/>
                  </a:cubicBezTo>
                  <a:lnTo>
                    <a:pt x="266700" y="381000"/>
                  </a:lnTo>
                  <a:cubicBezTo>
                    <a:pt x="277178" y="381000"/>
                    <a:pt x="285750" y="372428"/>
                    <a:pt x="285750" y="361950"/>
                  </a:cubicBezTo>
                  <a:cubicBezTo>
                    <a:pt x="285750" y="351473"/>
                    <a:pt x="277178" y="342900"/>
                    <a:pt x="266700" y="342900"/>
                  </a:cubicBezTo>
                  <a:close/>
                  <a:moveTo>
                    <a:pt x="495300" y="342900"/>
                  </a:moveTo>
                  <a:lnTo>
                    <a:pt x="352425" y="342900"/>
                  </a:lnTo>
                  <a:cubicBezTo>
                    <a:pt x="341948" y="342900"/>
                    <a:pt x="333375" y="351473"/>
                    <a:pt x="333375" y="361950"/>
                  </a:cubicBezTo>
                  <a:cubicBezTo>
                    <a:pt x="333375" y="372428"/>
                    <a:pt x="341948" y="381000"/>
                    <a:pt x="352425" y="381000"/>
                  </a:cubicBezTo>
                  <a:lnTo>
                    <a:pt x="495300" y="381000"/>
                  </a:lnTo>
                  <a:cubicBezTo>
                    <a:pt x="505778" y="381000"/>
                    <a:pt x="514350" y="372428"/>
                    <a:pt x="514350" y="361950"/>
                  </a:cubicBezTo>
                  <a:cubicBezTo>
                    <a:pt x="514350" y="351473"/>
                    <a:pt x="505778" y="342900"/>
                    <a:pt x="495300" y="342900"/>
                  </a:cubicBezTo>
                  <a:close/>
                  <a:moveTo>
                    <a:pt x="552450" y="361950"/>
                  </a:moveTo>
                  <a:cubicBezTo>
                    <a:pt x="552450" y="372428"/>
                    <a:pt x="561023" y="381000"/>
                    <a:pt x="571500" y="381000"/>
                  </a:cubicBezTo>
                  <a:lnTo>
                    <a:pt x="704850" y="381000"/>
                  </a:lnTo>
                  <a:cubicBezTo>
                    <a:pt x="715328" y="381000"/>
                    <a:pt x="723900" y="372428"/>
                    <a:pt x="723900" y="361950"/>
                  </a:cubicBezTo>
                  <a:cubicBezTo>
                    <a:pt x="723900" y="351473"/>
                    <a:pt x="715328" y="342900"/>
                    <a:pt x="704850" y="342900"/>
                  </a:cubicBezTo>
                  <a:lnTo>
                    <a:pt x="571500" y="342900"/>
                  </a:lnTo>
                  <a:cubicBezTo>
                    <a:pt x="561023" y="342900"/>
                    <a:pt x="552450" y="351473"/>
                    <a:pt x="552450" y="361950"/>
                  </a:cubicBezTo>
                  <a:close/>
                  <a:moveTo>
                    <a:pt x="266700" y="419100"/>
                  </a:moveTo>
                  <a:lnTo>
                    <a:pt x="133350" y="419100"/>
                  </a:lnTo>
                  <a:cubicBezTo>
                    <a:pt x="122873" y="419100"/>
                    <a:pt x="114300" y="427673"/>
                    <a:pt x="114300" y="438150"/>
                  </a:cubicBezTo>
                  <a:cubicBezTo>
                    <a:pt x="114300" y="448628"/>
                    <a:pt x="122873" y="457200"/>
                    <a:pt x="133350" y="457200"/>
                  </a:cubicBezTo>
                  <a:lnTo>
                    <a:pt x="266700" y="457200"/>
                  </a:lnTo>
                  <a:cubicBezTo>
                    <a:pt x="277178" y="457200"/>
                    <a:pt x="285750" y="448628"/>
                    <a:pt x="285750" y="438150"/>
                  </a:cubicBezTo>
                  <a:cubicBezTo>
                    <a:pt x="285750" y="427673"/>
                    <a:pt x="277178" y="419100"/>
                    <a:pt x="266700" y="419100"/>
                  </a:cubicBezTo>
                  <a:close/>
                  <a:moveTo>
                    <a:pt x="495300" y="419100"/>
                  </a:moveTo>
                  <a:lnTo>
                    <a:pt x="352425" y="419100"/>
                  </a:lnTo>
                  <a:cubicBezTo>
                    <a:pt x="341948" y="419100"/>
                    <a:pt x="333375" y="427673"/>
                    <a:pt x="333375" y="438150"/>
                  </a:cubicBezTo>
                  <a:cubicBezTo>
                    <a:pt x="333375" y="448628"/>
                    <a:pt x="341948" y="457200"/>
                    <a:pt x="352425" y="457200"/>
                  </a:cubicBezTo>
                  <a:lnTo>
                    <a:pt x="495300" y="457200"/>
                  </a:lnTo>
                  <a:cubicBezTo>
                    <a:pt x="505778" y="457200"/>
                    <a:pt x="514350" y="448628"/>
                    <a:pt x="514350" y="438150"/>
                  </a:cubicBezTo>
                  <a:cubicBezTo>
                    <a:pt x="514350" y="427673"/>
                    <a:pt x="505778" y="419100"/>
                    <a:pt x="495300" y="419100"/>
                  </a:cubicBezTo>
                  <a:close/>
                  <a:moveTo>
                    <a:pt x="704850" y="419100"/>
                  </a:moveTo>
                  <a:lnTo>
                    <a:pt x="571500" y="419100"/>
                  </a:lnTo>
                  <a:cubicBezTo>
                    <a:pt x="561023" y="419100"/>
                    <a:pt x="552450" y="427673"/>
                    <a:pt x="552450" y="438150"/>
                  </a:cubicBezTo>
                  <a:cubicBezTo>
                    <a:pt x="552450" y="448628"/>
                    <a:pt x="561023" y="457200"/>
                    <a:pt x="571500" y="457200"/>
                  </a:cubicBezTo>
                  <a:lnTo>
                    <a:pt x="704850" y="457200"/>
                  </a:lnTo>
                  <a:cubicBezTo>
                    <a:pt x="715328" y="457200"/>
                    <a:pt x="723900" y="448628"/>
                    <a:pt x="723900" y="438150"/>
                  </a:cubicBezTo>
                  <a:cubicBezTo>
                    <a:pt x="723900" y="427673"/>
                    <a:pt x="715328" y="419100"/>
                    <a:pt x="704850" y="419100"/>
                  </a:cubicBezTo>
                  <a:close/>
                  <a:moveTo>
                    <a:pt x="266700" y="495300"/>
                  </a:moveTo>
                  <a:lnTo>
                    <a:pt x="133350" y="495300"/>
                  </a:lnTo>
                  <a:cubicBezTo>
                    <a:pt x="122873" y="495300"/>
                    <a:pt x="114300" y="503873"/>
                    <a:pt x="114300" y="514350"/>
                  </a:cubicBezTo>
                  <a:cubicBezTo>
                    <a:pt x="114300" y="524828"/>
                    <a:pt x="122873" y="533400"/>
                    <a:pt x="133350" y="533400"/>
                  </a:cubicBezTo>
                  <a:lnTo>
                    <a:pt x="266700" y="533400"/>
                  </a:lnTo>
                  <a:cubicBezTo>
                    <a:pt x="277178" y="533400"/>
                    <a:pt x="285750" y="524828"/>
                    <a:pt x="285750" y="514350"/>
                  </a:cubicBezTo>
                  <a:cubicBezTo>
                    <a:pt x="285750" y="503873"/>
                    <a:pt x="277178" y="495300"/>
                    <a:pt x="266700" y="495300"/>
                  </a:cubicBezTo>
                  <a:close/>
                  <a:moveTo>
                    <a:pt x="495300" y="495300"/>
                  </a:moveTo>
                  <a:lnTo>
                    <a:pt x="352425" y="495300"/>
                  </a:lnTo>
                  <a:cubicBezTo>
                    <a:pt x="341948" y="495300"/>
                    <a:pt x="333375" y="503873"/>
                    <a:pt x="333375" y="514350"/>
                  </a:cubicBezTo>
                  <a:cubicBezTo>
                    <a:pt x="333375" y="524828"/>
                    <a:pt x="341948" y="533400"/>
                    <a:pt x="352425" y="533400"/>
                  </a:cubicBezTo>
                  <a:lnTo>
                    <a:pt x="495300" y="533400"/>
                  </a:lnTo>
                  <a:cubicBezTo>
                    <a:pt x="505778" y="533400"/>
                    <a:pt x="514350" y="524828"/>
                    <a:pt x="514350" y="514350"/>
                  </a:cubicBezTo>
                  <a:cubicBezTo>
                    <a:pt x="514350" y="503873"/>
                    <a:pt x="505778" y="495300"/>
                    <a:pt x="495300" y="495300"/>
                  </a:cubicBezTo>
                  <a:close/>
                  <a:moveTo>
                    <a:pt x="704850" y="495300"/>
                  </a:moveTo>
                  <a:lnTo>
                    <a:pt x="571500" y="495300"/>
                  </a:lnTo>
                  <a:cubicBezTo>
                    <a:pt x="561023" y="495300"/>
                    <a:pt x="552450" y="503873"/>
                    <a:pt x="552450" y="514350"/>
                  </a:cubicBezTo>
                  <a:cubicBezTo>
                    <a:pt x="552450" y="524828"/>
                    <a:pt x="561023" y="533400"/>
                    <a:pt x="571500" y="533400"/>
                  </a:cubicBezTo>
                  <a:lnTo>
                    <a:pt x="704850" y="533400"/>
                  </a:lnTo>
                  <a:cubicBezTo>
                    <a:pt x="715328" y="533400"/>
                    <a:pt x="723900" y="524828"/>
                    <a:pt x="723900" y="514350"/>
                  </a:cubicBezTo>
                  <a:cubicBezTo>
                    <a:pt x="723900" y="503873"/>
                    <a:pt x="715328" y="495300"/>
                    <a:pt x="704850" y="495300"/>
                  </a:cubicBezTo>
                  <a:close/>
                  <a:moveTo>
                    <a:pt x="266700" y="571500"/>
                  </a:moveTo>
                  <a:lnTo>
                    <a:pt x="133350" y="571500"/>
                  </a:lnTo>
                  <a:cubicBezTo>
                    <a:pt x="122873" y="571500"/>
                    <a:pt x="114300" y="580073"/>
                    <a:pt x="114300" y="590550"/>
                  </a:cubicBezTo>
                  <a:cubicBezTo>
                    <a:pt x="114300" y="601028"/>
                    <a:pt x="122873" y="609600"/>
                    <a:pt x="133350" y="609600"/>
                  </a:cubicBezTo>
                  <a:lnTo>
                    <a:pt x="266700" y="609600"/>
                  </a:lnTo>
                  <a:cubicBezTo>
                    <a:pt x="277178" y="609600"/>
                    <a:pt x="285750" y="601028"/>
                    <a:pt x="285750" y="590550"/>
                  </a:cubicBezTo>
                  <a:cubicBezTo>
                    <a:pt x="285750" y="580073"/>
                    <a:pt x="277178" y="571500"/>
                    <a:pt x="266700" y="571500"/>
                  </a:cubicBezTo>
                  <a:close/>
                  <a:moveTo>
                    <a:pt x="495300" y="571500"/>
                  </a:moveTo>
                  <a:lnTo>
                    <a:pt x="352425" y="571500"/>
                  </a:lnTo>
                  <a:cubicBezTo>
                    <a:pt x="341948" y="571500"/>
                    <a:pt x="333375" y="580073"/>
                    <a:pt x="333375" y="590550"/>
                  </a:cubicBezTo>
                  <a:cubicBezTo>
                    <a:pt x="333375" y="601028"/>
                    <a:pt x="341948" y="609600"/>
                    <a:pt x="352425" y="609600"/>
                  </a:cubicBezTo>
                  <a:lnTo>
                    <a:pt x="495300" y="609600"/>
                  </a:lnTo>
                  <a:cubicBezTo>
                    <a:pt x="505778" y="609600"/>
                    <a:pt x="514350" y="601028"/>
                    <a:pt x="514350" y="590550"/>
                  </a:cubicBezTo>
                  <a:cubicBezTo>
                    <a:pt x="514350" y="580073"/>
                    <a:pt x="505778" y="571500"/>
                    <a:pt x="495300" y="571500"/>
                  </a:cubicBezTo>
                  <a:close/>
                  <a:moveTo>
                    <a:pt x="704850" y="571500"/>
                  </a:moveTo>
                  <a:lnTo>
                    <a:pt x="571500" y="571500"/>
                  </a:lnTo>
                  <a:cubicBezTo>
                    <a:pt x="561023" y="571500"/>
                    <a:pt x="552450" y="580073"/>
                    <a:pt x="552450" y="590550"/>
                  </a:cubicBezTo>
                  <a:cubicBezTo>
                    <a:pt x="552450" y="601028"/>
                    <a:pt x="561023" y="609600"/>
                    <a:pt x="571500" y="609600"/>
                  </a:cubicBezTo>
                  <a:lnTo>
                    <a:pt x="704850" y="609600"/>
                  </a:lnTo>
                  <a:cubicBezTo>
                    <a:pt x="715328" y="609600"/>
                    <a:pt x="723900" y="601028"/>
                    <a:pt x="723900" y="590550"/>
                  </a:cubicBezTo>
                  <a:cubicBezTo>
                    <a:pt x="723900" y="580073"/>
                    <a:pt x="715328" y="571500"/>
                    <a:pt x="704850" y="571500"/>
                  </a:cubicBezTo>
                  <a:close/>
                  <a:moveTo>
                    <a:pt x="266700" y="647700"/>
                  </a:moveTo>
                  <a:lnTo>
                    <a:pt x="133350" y="647700"/>
                  </a:lnTo>
                  <a:cubicBezTo>
                    <a:pt x="122873" y="647700"/>
                    <a:pt x="114300" y="656273"/>
                    <a:pt x="114300" y="666750"/>
                  </a:cubicBezTo>
                  <a:cubicBezTo>
                    <a:pt x="114300" y="677228"/>
                    <a:pt x="122873" y="685800"/>
                    <a:pt x="133350" y="685800"/>
                  </a:cubicBezTo>
                  <a:lnTo>
                    <a:pt x="266700" y="685800"/>
                  </a:lnTo>
                  <a:cubicBezTo>
                    <a:pt x="277178" y="685800"/>
                    <a:pt x="285750" y="677228"/>
                    <a:pt x="285750" y="666750"/>
                  </a:cubicBezTo>
                  <a:cubicBezTo>
                    <a:pt x="285750" y="656273"/>
                    <a:pt x="277178" y="647700"/>
                    <a:pt x="266700" y="647700"/>
                  </a:cubicBezTo>
                  <a:close/>
                  <a:moveTo>
                    <a:pt x="495300" y="647700"/>
                  </a:moveTo>
                  <a:lnTo>
                    <a:pt x="352425" y="647700"/>
                  </a:lnTo>
                  <a:cubicBezTo>
                    <a:pt x="341948" y="647700"/>
                    <a:pt x="333375" y="656273"/>
                    <a:pt x="333375" y="666750"/>
                  </a:cubicBezTo>
                  <a:cubicBezTo>
                    <a:pt x="333375" y="677228"/>
                    <a:pt x="341948" y="685800"/>
                    <a:pt x="352425" y="685800"/>
                  </a:cubicBezTo>
                  <a:lnTo>
                    <a:pt x="495300" y="685800"/>
                  </a:lnTo>
                  <a:cubicBezTo>
                    <a:pt x="505778" y="685800"/>
                    <a:pt x="514350" y="677228"/>
                    <a:pt x="514350" y="666750"/>
                  </a:cubicBezTo>
                  <a:cubicBezTo>
                    <a:pt x="514350" y="656273"/>
                    <a:pt x="505778" y="647700"/>
                    <a:pt x="495300" y="647700"/>
                  </a:cubicBezTo>
                  <a:close/>
                  <a:moveTo>
                    <a:pt x="704850" y="647700"/>
                  </a:moveTo>
                  <a:lnTo>
                    <a:pt x="571500" y="647700"/>
                  </a:lnTo>
                  <a:cubicBezTo>
                    <a:pt x="561023" y="647700"/>
                    <a:pt x="552450" y="656273"/>
                    <a:pt x="552450" y="666750"/>
                  </a:cubicBezTo>
                  <a:cubicBezTo>
                    <a:pt x="552450" y="677228"/>
                    <a:pt x="561023" y="685800"/>
                    <a:pt x="571500" y="685800"/>
                  </a:cubicBezTo>
                  <a:lnTo>
                    <a:pt x="704850" y="685800"/>
                  </a:lnTo>
                  <a:cubicBezTo>
                    <a:pt x="715328" y="685800"/>
                    <a:pt x="723900" y="677228"/>
                    <a:pt x="723900" y="666750"/>
                  </a:cubicBezTo>
                  <a:cubicBezTo>
                    <a:pt x="723900" y="656273"/>
                    <a:pt x="715328" y="647700"/>
                    <a:pt x="704850" y="6477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E89F280-8E0A-4B60-A550-CEF5DFA1158F}"/>
                </a:ext>
              </a:extLst>
            </p:cNvPr>
            <p:cNvSpPr/>
            <p:nvPr/>
          </p:nvSpPr>
          <p:spPr>
            <a:xfrm>
              <a:off x="10493511" y="4789741"/>
              <a:ext cx="214106" cy="1092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90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820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6.Outputs sheet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24</a:t>
            </a:fld>
            <a:endParaRPr lang="en-US" sz="1000" dirty="0">
              <a:solidFill>
                <a:srgbClr val="ADAFBB"/>
              </a:solidFill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04C52E50-66CF-4827-A218-8BAA74354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511633"/>
              </p:ext>
            </p:extLst>
          </p:nvPr>
        </p:nvGraphicFramePr>
        <p:xfrm>
          <a:off x="585405" y="2720670"/>
          <a:ext cx="11021190" cy="361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5" name="Worksheet" r:id="rId7" imgW="13571462" imgH="3619572" progId="Excel.Sheet.12">
                  <p:embed/>
                </p:oleObj>
              </mc:Choice>
              <mc:Fallback>
                <p:oleObj name="Worksheet" r:id="rId7" imgW="13571462" imgH="3619572" progId="Excel.Shee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5405" y="2720670"/>
                        <a:ext cx="11021190" cy="3618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2" descr="Excel Logo 2013">
            <a:extLst>
              <a:ext uri="{FF2B5EF4-FFF2-40B4-BE49-F238E27FC236}">
                <a16:creationId xmlns:a16="http://schemas.microsoft.com/office/drawing/2014/main" id="{426EE00C-3A69-473E-9AE3-ED6499D4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1644876"/>
            <a:ext cx="1014846" cy="10148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2267996-8D2F-471F-B8EA-E06A7168BA69}"/>
              </a:ext>
            </a:extLst>
          </p:cNvPr>
          <p:cNvGrpSpPr/>
          <p:nvPr/>
        </p:nvGrpSpPr>
        <p:grpSpPr>
          <a:xfrm>
            <a:off x="11027605" y="611812"/>
            <a:ext cx="559558" cy="597238"/>
            <a:chOff x="10148059" y="4442171"/>
            <a:chExt cx="559558" cy="597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2A6CBFD-12D7-4E81-A825-F72F827C47C1}"/>
                </a:ext>
              </a:extLst>
            </p:cNvPr>
            <p:cNvSpPr/>
            <p:nvPr/>
          </p:nvSpPr>
          <p:spPr>
            <a:xfrm>
              <a:off x="10148059" y="4442171"/>
              <a:ext cx="423846" cy="597238"/>
            </a:xfrm>
            <a:custGeom>
              <a:avLst/>
              <a:gdLst>
                <a:gd name="connsiteX0" fmla="*/ 610553 w 838200"/>
                <a:gd name="connsiteY0" fmla="*/ 0 h 1181100"/>
                <a:gd name="connsiteX1" fmla="*/ 85725 w 838200"/>
                <a:gd name="connsiteY1" fmla="*/ 0 h 1181100"/>
                <a:gd name="connsiteX2" fmla="*/ 0 w 838200"/>
                <a:gd name="connsiteY2" fmla="*/ 85725 h 1181100"/>
                <a:gd name="connsiteX3" fmla="*/ 0 w 838200"/>
                <a:gd name="connsiteY3" fmla="*/ 1095375 h 1181100"/>
                <a:gd name="connsiteX4" fmla="*/ 85725 w 838200"/>
                <a:gd name="connsiteY4" fmla="*/ 1181100 h 1181100"/>
                <a:gd name="connsiteX5" fmla="*/ 752475 w 838200"/>
                <a:gd name="connsiteY5" fmla="*/ 1181100 h 1181100"/>
                <a:gd name="connsiteX6" fmla="*/ 838200 w 838200"/>
                <a:gd name="connsiteY6" fmla="*/ 1095375 h 1181100"/>
                <a:gd name="connsiteX7" fmla="*/ 838200 w 838200"/>
                <a:gd name="connsiteY7" fmla="*/ 227648 h 1181100"/>
                <a:gd name="connsiteX8" fmla="*/ 610553 w 838200"/>
                <a:gd name="connsiteY8" fmla="*/ 0 h 1181100"/>
                <a:gd name="connsiteX9" fmla="*/ 609600 w 838200"/>
                <a:gd name="connsiteY9" fmla="*/ 53340 h 1181100"/>
                <a:gd name="connsiteX10" fmla="*/ 784860 w 838200"/>
                <a:gd name="connsiteY10" fmla="*/ 228600 h 1181100"/>
                <a:gd name="connsiteX11" fmla="*/ 657225 w 838200"/>
                <a:gd name="connsiteY11" fmla="*/ 228600 h 1181100"/>
                <a:gd name="connsiteX12" fmla="*/ 609600 w 838200"/>
                <a:gd name="connsiteY12" fmla="*/ 180975 h 1181100"/>
                <a:gd name="connsiteX13" fmla="*/ 609600 w 838200"/>
                <a:gd name="connsiteY13" fmla="*/ 53340 h 1181100"/>
                <a:gd name="connsiteX14" fmla="*/ 800100 w 838200"/>
                <a:gd name="connsiteY14" fmla="*/ 1095375 h 1181100"/>
                <a:gd name="connsiteX15" fmla="*/ 752475 w 838200"/>
                <a:gd name="connsiteY15" fmla="*/ 1143000 h 1181100"/>
                <a:gd name="connsiteX16" fmla="*/ 85725 w 838200"/>
                <a:gd name="connsiteY16" fmla="*/ 1143000 h 1181100"/>
                <a:gd name="connsiteX17" fmla="*/ 38100 w 838200"/>
                <a:gd name="connsiteY17" fmla="*/ 1095375 h 1181100"/>
                <a:gd name="connsiteX18" fmla="*/ 38100 w 838200"/>
                <a:gd name="connsiteY18" fmla="*/ 876300 h 1181100"/>
                <a:gd name="connsiteX19" fmla="*/ 800100 w 838200"/>
                <a:gd name="connsiteY19" fmla="*/ 876300 h 1181100"/>
                <a:gd name="connsiteX20" fmla="*/ 800100 w 838200"/>
                <a:gd name="connsiteY20" fmla="*/ 1095375 h 1181100"/>
                <a:gd name="connsiteX21" fmla="*/ 800100 w 838200"/>
                <a:gd name="connsiteY21" fmla="*/ 838200 h 1181100"/>
                <a:gd name="connsiteX22" fmla="*/ 38100 w 838200"/>
                <a:gd name="connsiteY22" fmla="*/ 838200 h 1181100"/>
                <a:gd name="connsiteX23" fmla="*/ 38100 w 838200"/>
                <a:gd name="connsiteY23" fmla="*/ 85725 h 1181100"/>
                <a:gd name="connsiteX24" fmla="*/ 85725 w 838200"/>
                <a:gd name="connsiteY24" fmla="*/ 38100 h 1181100"/>
                <a:gd name="connsiteX25" fmla="*/ 571500 w 838200"/>
                <a:gd name="connsiteY25" fmla="*/ 38100 h 1181100"/>
                <a:gd name="connsiteX26" fmla="*/ 571500 w 838200"/>
                <a:gd name="connsiteY26" fmla="*/ 180975 h 1181100"/>
                <a:gd name="connsiteX27" fmla="*/ 657225 w 838200"/>
                <a:gd name="connsiteY27" fmla="*/ 266700 h 1181100"/>
                <a:gd name="connsiteX28" fmla="*/ 800100 w 838200"/>
                <a:gd name="connsiteY28" fmla="*/ 266700 h 1181100"/>
                <a:gd name="connsiteX29" fmla="*/ 800100 w 838200"/>
                <a:gd name="connsiteY29" fmla="*/ 838200 h 1181100"/>
                <a:gd name="connsiteX30" fmla="*/ 137160 w 838200"/>
                <a:gd name="connsiteY30" fmla="*/ 1102043 h 1181100"/>
                <a:gd name="connsiteX31" fmla="*/ 137160 w 838200"/>
                <a:gd name="connsiteY31" fmla="*/ 1102043 h 1181100"/>
                <a:gd name="connsiteX32" fmla="*/ 162877 w 838200"/>
                <a:gd name="connsiteY32" fmla="*/ 1095375 h 1181100"/>
                <a:gd name="connsiteX33" fmla="*/ 190500 w 838200"/>
                <a:gd name="connsiteY33" fmla="*/ 1047750 h 1181100"/>
                <a:gd name="connsiteX34" fmla="*/ 218123 w 838200"/>
                <a:gd name="connsiteY34" fmla="*/ 1095375 h 1181100"/>
                <a:gd name="connsiteX35" fmla="*/ 243840 w 838200"/>
                <a:gd name="connsiteY35" fmla="*/ 1102043 h 1181100"/>
                <a:gd name="connsiteX36" fmla="*/ 250508 w 838200"/>
                <a:gd name="connsiteY36" fmla="*/ 1076325 h 1181100"/>
                <a:gd name="connsiteX37" fmla="*/ 212408 w 838200"/>
                <a:gd name="connsiteY37" fmla="*/ 1009650 h 1181100"/>
                <a:gd name="connsiteX38" fmla="*/ 250508 w 838200"/>
                <a:gd name="connsiteY38" fmla="*/ 942975 h 1181100"/>
                <a:gd name="connsiteX39" fmla="*/ 243840 w 838200"/>
                <a:gd name="connsiteY39" fmla="*/ 917258 h 1181100"/>
                <a:gd name="connsiteX40" fmla="*/ 218123 w 838200"/>
                <a:gd name="connsiteY40" fmla="*/ 923925 h 1181100"/>
                <a:gd name="connsiteX41" fmla="*/ 190500 w 838200"/>
                <a:gd name="connsiteY41" fmla="*/ 971550 h 1181100"/>
                <a:gd name="connsiteX42" fmla="*/ 162877 w 838200"/>
                <a:gd name="connsiteY42" fmla="*/ 923925 h 1181100"/>
                <a:gd name="connsiteX43" fmla="*/ 137160 w 838200"/>
                <a:gd name="connsiteY43" fmla="*/ 917258 h 1181100"/>
                <a:gd name="connsiteX44" fmla="*/ 137160 w 838200"/>
                <a:gd name="connsiteY44" fmla="*/ 917258 h 1181100"/>
                <a:gd name="connsiteX45" fmla="*/ 130493 w 838200"/>
                <a:gd name="connsiteY45" fmla="*/ 942975 h 1181100"/>
                <a:gd name="connsiteX46" fmla="*/ 168593 w 838200"/>
                <a:gd name="connsiteY46" fmla="*/ 1009650 h 1181100"/>
                <a:gd name="connsiteX47" fmla="*/ 130493 w 838200"/>
                <a:gd name="connsiteY47" fmla="*/ 1076325 h 1181100"/>
                <a:gd name="connsiteX48" fmla="*/ 137160 w 838200"/>
                <a:gd name="connsiteY48" fmla="*/ 1102043 h 1181100"/>
                <a:gd name="connsiteX49" fmla="*/ 628650 w 838200"/>
                <a:gd name="connsiteY49" fmla="*/ 1028700 h 1181100"/>
                <a:gd name="connsiteX50" fmla="*/ 657225 w 838200"/>
                <a:gd name="connsiteY50" fmla="*/ 1028700 h 1181100"/>
                <a:gd name="connsiteX51" fmla="*/ 676275 w 838200"/>
                <a:gd name="connsiteY51" fmla="*/ 1047750 h 1181100"/>
                <a:gd name="connsiteX52" fmla="*/ 657225 w 838200"/>
                <a:gd name="connsiteY52" fmla="*/ 1066800 h 1181100"/>
                <a:gd name="connsiteX53" fmla="*/ 591503 w 838200"/>
                <a:gd name="connsiteY53" fmla="*/ 1066800 h 1181100"/>
                <a:gd name="connsiteX54" fmla="*/ 571500 w 838200"/>
                <a:gd name="connsiteY54" fmla="*/ 1082993 h 1181100"/>
                <a:gd name="connsiteX55" fmla="*/ 590550 w 838200"/>
                <a:gd name="connsiteY55" fmla="*/ 1104900 h 1181100"/>
                <a:gd name="connsiteX56" fmla="*/ 657225 w 838200"/>
                <a:gd name="connsiteY56" fmla="*/ 1104900 h 1181100"/>
                <a:gd name="connsiteX57" fmla="*/ 714375 w 838200"/>
                <a:gd name="connsiteY57" fmla="*/ 1047750 h 1181100"/>
                <a:gd name="connsiteX58" fmla="*/ 657225 w 838200"/>
                <a:gd name="connsiteY58" fmla="*/ 990600 h 1181100"/>
                <a:gd name="connsiteX59" fmla="*/ 628650 w 838200"/>
                <a:gd name="connsiteY59" fmla="*/ 990600 h 1181100"/>
                <a:gd name="connsiteX60" fmla="*/ 609600 w 838200"/>
                <a:gd name="connsiteY60" fmla="*/ 971550 h 1181100"/>
                <a:gd name="connsiteX61" fmla="*/ 628650 w 838200"/>
                <a:gd name="connsiteY61" fmla="*/ 952500 h 1181100"/>
                <a:gd name="connsiteX62" fmla="*/ 694373 w 838200"/>
                <a:gd name="connsiteY62" fmla="*/ 952500 h 1181100"/>
                <a:gd name="connsiteX63" fmla="*/ 714375 w 838200"/>
                <a:gd name="connsiteY63" fmla="*/ 936308 h 1181100"/>
                <a:gd name="connsiteX64" fmla="*/ 695325 w 838200"/>
                <a:gd name="connsiteY64" fmla="*/ 914400 h 1181100"/>
                <a:gd name="connsiteX65" fmla="*/ 628650 w 838200"/>
                <a:gd name="connsiteY65" fmla="*/ 914400 h 1181100"/>
                <a:gd name="connsiteX66" fmla="*/ 571500 w 838200"/>
                <a:gd name="connsiteY66" fmla="*/ 971550 h 1181100"/>
                <a:gd name="connsiteX67" fmla="*/ 628650 w 838200"/>
                <a:gd name="connsiteY67" fmla="*/ 1028700 h 1181100"/>
                <a:gd name="connsiteX68" fmla="*/ 381000 w 838200"/>
                <a:gd name="connsiteY68" fmla="*/ 1104900 h 1181100"/>
                <a:gd name="connsiteX69" fmla="*/ 457200 w 838200"/>
                <a:gd name="connsiteY69" fmla="*/ 1104900 h 1181100"/>
                <a:gd name="connsiteX70" fmla="*/ 476250 w 838200"/>
                <a:gd name="connsiteY70" fmla="*/ 1085850 h 1181100"/>
                <a:gd name="connsiteX71" fmla="*/ 457200 w 838200"/>
                <a:gd name="connsiteY71" fmla="*/ 1066800 h 1181100"/>
                <a:gd name="connsiteX72" fmla="*/ 400050 w 838200"/>
                <a:gd name="connsiteY72" fmla="*/ 1066800 h 1181100"/>
                <a:gd name="connsiteX73" fmla="*/ 400050 w 838200"/>
                <a:gd name="connsiteY73" fmla="*/ 933450 h 1181100"/>
                <a:gd name="connsiteX74" fmla="*/ 381000 w 838200"/>
                <a:gd name="connsiteY74" fmla="*/ 914400 h 1181100"/>
                <a:gd name="connsiteX75" fmla="*/ 361950 w 838200"/>
                <a:gd name="connsiteY75" fmla="*/ 933450 h 1181100"/>
                <a:gd name="connsiteX76" fmla="*/ 361950 w 838200"/>
                <a:gd name="connsiteY76" fmla="*/ 1085850 h 1181100"/>
                <a:gd name="connsiteX77" fmla="*/ 381000 w 838200"/>
                <a:gd name="connsiteY77" fmla="*/ 1104900 h 1181100"/>
                <a:gd name="connsiteX78" fmla="*/ 266700 w 838200"/>
                <a:gd name="connsiteY78" fmla="*/ 342900 h 1181100"/>
                <a:gd name="connsiteX79" fmla="*/ 133350 w 838200"/>
                <a:gd name="connsiteY79" fmla="*/ 342900 h 1181100"/>
                <a:gd name="connsiteX80" fmla="*/ 114300 w 838200"/>
                <a:gd name="connsiteY80" fmla="*/ 361950 h 1181100"/>
                <a:gd name="connsiteX81" fmla="*/ 133350 w 838200"/>
                <a:gd name="connsiteY81" fmla="*/ 381000 h 1181100"/>
                <a:gd name="connsiteX82" fmla="*/ 266700 w 838200"/>
                <a:gd name="connsiteY82" fmla="*/ 381000 h 1181100"/>
                <a:gd name="connsiteX83" fmla="*/ 285750 w 838200"/>
                <a:gd name="connsiteY83" fmla="*/ 361950 h 1181100"/>
                <a:gd name="connsiteX84" fmla="*/ 266700 w 838200"/>
                <a:gd name="connsiteY84" fmla="*/ 342900 h 1181100"/>
                <a:gd name="connsiteX85" fmla="*/ 495300 w 838200"/>
                <a:gd name="connsiteY85" fmla="*/ 342900 h 1181100"/>
                <a:gd name="connsiteX86" fmla="*/ 352425 w 838200"/>
                <a:gd name="connsiteY86" fmla="*/ 342900 h 1181100"/>
                <a:gd name="connsiteX87" fmla="*/ 333375 w 838200"/>
                <a:gd name="connsiteY87" fmla="*/ 361950 h 1181100"/>
                <a:gd name="connsiteX88" fmla="*/ 352425 w 838200"/>
                <a:gd name="connsiteY88" fmla="*/ 381000 h 1181100"/>
                <a:gd name="connsiteX89" fmla="*/ 495300 w 838200"/>
                <a:gd name="connsiteY89" fmla="*/ 381000 h 1181100"/>
                <a:gd name="connsiteX90" fmla="*/ 514350 w 838200"/>
                <a:gd name="connsiteY90" fmla="*/ 361950 h 1181100"/>
                <a:gd name="connsiteX91" fmla="*/ 495300 w 838200"/>
                <a:gd name="connsiteY91" fmla="*/ 342900 h 1181100"/>
                <a:gd name="connsiteX92" fmla="*/ 552450 w 838200"/>
                <a:gd name="connsiteY92" fmla="*/ 361950 h 1181100"/>
                <a:gd name="connsiteX93" fmla="*/ 571500 w 838200"/>
                <a:gd name="connsiteY93" fmla="*/ 381000 h 1181100"/>
                <a:gd name="connsiteX94" fmla="*/ 704850 w 838200"/>
                <a:gd name="connsiteY94" fmla="*/ 381000 h 1181100"/>
                <a:gd name="connsiteX95" fmla="*/ 723900 w 838200"/>
                <a:gd name="connsiteY95" fmla="*/ 361950 h 1181100"/>
                <a:gd name="connsiteX96" fmla="*/ 704850 w 838200"/>
                <a:gd name="connsiteY96" fmla="*/ 342900 h 1181100"/>
                <a:gd name="connsiteX97" fmla="*/ 571500 w 838200"/>
                <a:gd name="connsiteY97" fmla="*/ 342900 h 1181100"/>
                <a:gd name="connsiteX98" fmla="*/ 552450 w 838200"/>
                <a:gd name="connsiteY98" fmla="*/ 361950 h 1181100"/>
                <a:gd name="connsiteX99" fmla="*/ 266700 w 838200"/>
                <a:gd name="connsiteY99" fmla="*/ 419100 h 1181100"/>
                <a:gd name="connsiteX100" fmla="*/ 133350 w 838200"/>
                <a:gd name="connsiteY100" fmla="*/ 419100 h 1181100"/>
                <a:gd name="connsiteX101" fmla="*/ 114300 w 838200"/>
                <a:gd name="connsiteY101" fmla="*/ 438150 h 1181100"/>
                <a:gd name="connsiteX102" fmla="*/ 133350 w 838200"/>
                <a:gd name="connsiteY102" fmla="*/ 457200 h 1181100"/>
                <a:gd name="connsiteX103" fmla="*/ 266700 w 838200"/>
                <a:gd name="connsiteY103" fmla="*/ 457200 h 1181100"/>
                <a:gd name="connsiteX104" fmla="*/ 285750 w 838200"/>
                <a:gd name="connsiteY104" fmla="*/ 438150 h 1181100"/>
                <a:gd name="connsiteX105" fmla="*/ 266700 w 838200"/>
                <a:gd name="connsiteY105" fmla="*/ 419100 h 1181100"/>
                <a:gd name="connsiteX106" fmla="*/ 495300 w 838200"/>
                <a:gd name="connsiteY106" fmla="*/ 419100 h 1181100"/>
                <a:gd name="connsiteX107" fmla="*/ 352425 w 838200"/>
                <a:gd name="connsiteY107" fmla="*/ 419100 h 1181100"/>
                <a:gd name="connsiteX108" fmla="*/ 333375 w 838200"/>
                <a:gd name="connsiteY108" fmla="*/ 438150 h 1181100"/>
                <a:gd name="connsiteX109" fmla="*/ 352425 w 838200"/>
                <a:gd name="connsiteY109" fmla="*/ 457200 h 1181100"/>
                <a:gd name="connsiteX110" fmla="*/ 495300 w 838200"/>
                <a:gd name="connsiteY110" fmla="*/ 457200 h 1181100"/>
                <a:gd name="connsiteX111" fmla="*/ 514350 w 838200"/>
                <a:gd name="connsiteY111" fmla="*/ 438150 h 1181100"/>
                <a:gd name="connsiteX112" fmla="*/ 495300 w 838200"/>
                <a:gd name="connsiteY112" fmla="*/ 419100 h 1181100"/>
                <a:gd name="connsiteX113" fmla="*/ 704850 w 838200"/>
                <a:gd name="connsiteY113" fmla="*/ 419100 h 1181100"/>
                <a:gd name="connsiteX114" fmla="*/ 571500 w 838200"/>
                <a:gd name="connsiteY114" fmla="*/ 419100 h 1181100"/>
                <a:gd name="connsiteX115" fmla="*/ 552450 w 838200"/>
                <a:gd name="connsiteY115" fmla="*/ 438150 h 1181100"/>
                <a:gd name="connsiteX116" fmla="*/ 571500 w 838200"/>
                <a:gd name="connsiteY116" fmla="*/ 457200 h 1181100"/>
                <a:gd name="connsiteX117" fmla="*/ 704850 w 838200"/>
                <a:gd name="connsiteY117" fmla="*/ 457200 h 1181100"/>
                <a:gd name="connsiteX118" fmla="*/ 723900 w 838200"/>
                <a:gd name="connsiteY118" fmla="*/ 438150 h 1181100"/>
                <a:gd name="connsiteX119" fmla="*/ 704850 w 838200"/>
                <a:gd name="connsiteY119" fmla="*/ 419100 h 1181100"/>
                <a:gd name="connsiteX120" fmla="*/ 266700 w 838200"/>
                <a:gd name="connsiteY120" fmla="*/ 495300 h 1181100"/>
                <a:gd name="connsiteX121" fmla="*/ 133350 w 838200"/>
                <a:gd name="connsiteY121" fmla="*/ 495300 h 1181100"/>
                <a:gd name="connsiteX122" fmla="*/ 114300 w 838200"/>
                <a:gd name="connsiteY122" fmla="*/ 514350 h 1181100"/>
                <a:gd name="connsiteX123" fmla="*/ 133350 w 838200"/>
                <a:gd name="connsiteY123" fmla="*/ 533400 h 1181100"/>
                <a:gd name="connsiteX124" fmla="*/ 266700 w 838200"/>
                <a:gd name="connsiteY124" fmla="*/ 533400 h 1181100"/>
                <a:gd name="connsiteX125" fmla="*/ 285750 w 838200"/>
                <a:gd name="connsiteY125" fmla="*/ 514350 h 1181100"/>
                <a:gd name="connsiteX126" fmla="*/ 266700 w 838200"/>
                <a:gd name="connsiteY126" fmla="*/ 495300 h 1181100"/>
                <a:gd name="connsiteX127" fmla="*/ 495300 w 838200"/>
                <a:gd name="connsiteY127" fmla="*/ 495300 h 1181100"/>
                <a:gd name="connsiteX128" fmla="*/ 352425 w 838200"/>
                <a:gd name="connsiteY128" fmla="*/ 495300 h 1181100"/>
                <a:gd name="connsiteX129" fmla="*/ 333375 w 838200"/>
                <a:gd name="connsiteY129" fmla="*/ 514350 h 1181100"/>
                <a:gd name="connsiteX130" fmla="*/ 352425 w 838200"/>
                <a:gd name="connsiteY130" fmla="*/ 533400 h 1181100"/>
                <a:gd name="connsiteX131" fmla="*/ 495300 w 838200"/>
                <a:gd name="connsiteY131" fmla="*/ 533400 h 1181100"/>
                <a:gd name="connsiteX132" fmla="*/ 514350 w 838200"/>
                <a:gd name="connsiteY132" fmla="*/ 514350 h 1181100"/>
                <a:gd name="connsiteX133" fmla="*/ 495300 w 838200"/>
                <a:gd name="connsiteY133" fmla="*/ 495300 h 1181100"/>
                <a:gd name="connsiteX134" fmla="*/ 704850 w 838200"/>
                <a:gd name="connsiteY134" fmla="*/ 495300 h 1181100"/>
                <a:gd name="connsiteX135" fmla="*/ 571500 w 838200"/>
                <a:gd name="connsiteY135" fmla="*/ 495300 h 1181100"/>
                <a:gd name="connsiteX136" fmla="*/ 552450 w 838200"/>
                <a:gd name="connsiteY136" fmla="*/ 514350 h 1181100"/>
                <a:gd name="connsiteX137" fmla="*/ 571500 w 838200"/>
                <a:gd name="connsiteY137" fmla="*/ 533400 h 1181100"/>
                <a:gd name="connsiteX138" fmla="*/ 704850 w 838200"/>
                <a:gd name="connsiteY138" fmla="*/ 533400 h 1181100"/>
                <a:gd name="connsiteX139" fmla="*/ 723900 w 838200"/>
                <a:gd name="connsiteY139" fmla="*/ 514350 h 1181100"/>
                <a:gd name="connsiteX140" fmla="*/ 704850 w 838200"/>
                <a:gd name="connsiteY140" fmla="*/ 495300 h 1181100"/>
                <a:gd name="connsiteX141" fmla="*/ 266700 w 838200"/>
                <a:gd name="connsiteY141" fmla="*/ 571500 h 1181100"/>
                <a:gd name="connsiteX142" fmla="*/ 133350 w 838200"/>
                <a:gd name="connsiteY142" fmla="*/ 571500 h 1181100"/>
                <a:gd name="connsiteX143" fmla="*/ 114300 w 838200"/>
                <a:gd name="connsiteY143" fmla="*/ 590550 h 1181100"/>
                <a:gd name="connsiteX144" fmla="*/ 133350 w 838200"/>
                <a:gd name="connsiteY144" fmla="*/ 609600 h 1181100"/>
                <a:gd name="connsiteX145" fmla="*/ 266700 w 838200"/>
                <a:gd name="connsiteY145" fmla="*/ 609600 h 1181100"/>
                <a:gd name="connsiteX146" fmla="*/ 285750 w 838200"/>
                <a:gd name="connsiteY146" fmla="*/ 590550 h 1181100"/>
                <a:gd name="connsiteX147" fmla="*/ 266700 w 838200"/>
                <a:gd name="connsiteY147" fmla="*/ 571500 h 1181100"/>
                <a:gd name="connsiteX148" fmla="*/ 495300 w 838200"/>
                <a:gd name="connsiteY148" fmla="*/ 571500 h 1181100"/>
                <a:gd name="connsiteX149" fmla="*/ 352425 w 838200"/>
                <a:gd name="connsiteY149" fmla="*/ 571500 h 1181100"/>
                <a:gd name="connsiteX150" fmla="*/ 333375 w 838200"/>
                <a:gd name="connsiteY150" fmla="*/ 590550 h 1181100"/>
                <a:gd name="connsiteX151" fmla="*/ 352425 w 838200"/>
                <a:gd name="connsiteY151" fmla="*/ 609600 h 1181100"/>
                <a:gd name="connsiteX152" fmla="*/ 495300 w 838200"/>
                <a:gd name="connsiteY152" fmla="*/ 609600 h 1181100"/>
                <a:gd name="connsiteX153" fmla="*/ 514350 w 838200"/>
                <a:gd name="connsiteY153" fmla="*/ 590550 h 1181100"/>
                <a:gd name="connsiteX154" fmla="*/ 495300 w 838200"/>
                <a:gd name="connsiteY154" fmla="*/ 571500 h 1181100"/>
                <a:gd name="connsiteX155" fmla="*/ 704850 w 838200"/>
                <a:gd name="connsiteY155" fmla="*/ 571500 h 1181100"/>
                <a:gd name="connsiteX156" fmla="*/ 571500 w 838200"/>
                <a:gd name="connsiteY156" fmla="*/ 571500 h 1181100"/>
                <a:gd name="connsiteX157" fmla="*/ 552450 w 838200"/>
                <a:gd name="connsiteY157" fmla="*/ 590550 h 1181100"/>
                <a:gd name="connsiteX158" fmla="*/ 571500 w 838200"/>
                <a:gd name="connsiteY158" fmla="*/ 609600 h 1181100"/>
                <a:gd name="connsiteX159" fmla="*/ 704850 w 838200"/>
                <a:gd name="connsiteY159" fmla="*/ 609600 h 1181100"/>
                <a:gd name="connsiteX160" fmla="*/ 723900 w 838200"/>
                <a:gd name="connsiteY160" fmla="*/ 590550 h 1181100"/>
                <a:gd name="connsiteX161" fmla="*/ 704850 w 838200"/>
                <a:gd name="connsiteY161" fmla="*/ 571500 h 1181100"/>
                <a:gd name="connsiteX162" fmla="*/ 266700 w 838200"/>
                <a:gd name="connsiteY162" fmla="*/ 647700 h 1181100"/>
                <a:gd name="connsiteX163" fmla="*/ 133350 w 838200"/>
                <a:gd name="connsiteY163" fmla="*/ 647700 h 1181100"/>
                <a:gd name="connsiteX164" fmla="*/ 114300 w 838200"/>
                <a:gd name="connsiteY164" fmla="*/ 666750 h 1181100"/>
                <a:gd name="connsiteX165" fmla="*/ 133350 w 838200"/>
                <a:gd name="connsiteY165" fmla="*/ 685800 h 1181100"/>
                <a:gd name="connsiteX166" fmla="*/ 266700 w 838200"/>
                <a:gd name="connsiteY166" fmla="*/ 685800 h 1181100"/>
                <a:gd name="connsiteX167" fmla="*/ 285750 w 838200"/>
                <a:gd name="connsiteY167" fmla="*/ 666750 h 1181100"/>
                <a:gd name="connsiteX168" fmla="*/ 266700 w 838200"/>
                <a:gd name="connsiteY168" fmla="*/ 647700 h 1181100"/>
                <a:gd name="connsiteX169" fmla="*/ 495300 w 838200"/>
                <a:gd name="connsiteY169" fmla="*/ 647700 h 1181100"/>
                <a:gd name="connsiteX170" fmla="*/ 352425 w 838200"/>
                <a:gd name="connsiteY170" fmla="*/ 647700 h 1181100"/>
                <a:gd name="connsiteX171" fmla="*/ 333375 w 838200"/>
                <a:gd name="connsiteY171" fmla="*/ 666750 h 1181100"/>
                <a:gd name="connsiteX172" fmla="*/ 352425 w 838200"/>
                <a:gd name="connsiteY172" fmla="*/ 685800 h 1181100"/>
                <a:gd name="connsiteX173" fmla="*/ 495300 w 838200"/>
                <a:gd name="connsiteY173" fmla="*/ 685800 h 1181100"/>
                <a:gd name="connsiteX174" fmla="*/ 514350 w 838200"/>
                <a:gd name="connsiteY174" fmla="*/ 666750 h 1181100"/>
                <a:gd name="connsiteX175" fmla="*/ 495300 w 838200"/>
                <a:gd name="connsiteY175" fmla="*/ 647700 h 1181100"/>
                <a:gd name="connsiteX176" fmla="*/ 704850 w 838200"/>
                <a:gd name="connsiteY176" fmla="*/ 647700 h 1181100"/>
                <a:gd name="connsiteX177" fmla="*/ 571500 w 838200"/>
                <a:gd name="connsiteY177" fmla="*/ 647700 h 1181100"/>
                <a:gd name="connsiteX178" fmla="*/ 552450 w 838200"/>
                <a:gd name="connsiteY178" fmla="*/ 666750 h 1181100"/>
                <a:gd name="connsiteX179" fmla="*/ 571500 w 838200"/>
                <a:gd name="connsiteY179" fmla="*/ 685800 h 1181100"/>
                <a:gd name="connsiteX180" fmla="*/ 704850 w 838200"/>
                <a:gd name="connsiteY180" fmla="*/ 685800 h 1181100"/>
                <a:gd name="connsiteX181" fmla="*/ 723900 w 838200"/>
                <a:gd name="connsiteY181" fmla="*/ 666750 h 1181100"/>
                <a:gd name="connsiteX182" fmla="*/ 704850 w 838200"/>
                <a:gd name="connsiteY182" fmla="*/ 6477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38200" h="1181100">
                  <a:moveTo>
                    <a:pt x="610553" y="0"/>
                  </a:move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095375"/>
                  </a:lnTo>
                  <a:cubicBezTo>
                    <a:pt x="0" y="1143000"/>
                    <a:pt x="38100" y="1181100"/>
                    <a:pt x="85725" y="1181100"/>
                  </a:cubicBezTo>
                  <a:lnTo>
                    <a:pt x="752475" y="1181100"/>
                  </a:lnTo>
                  <a:cubicBezTo>
                    <a:pt x="800100" y="1181100"/>
                    <a:pt x="838200" y="1143000"/>
                    <a:pt x="838200" y="1095375"/>
                  </a:cubicBezTo>
                  <a:lnTo>
                    <a:pt x="838200" y="227648"/>
                  </a:lnTo>
                  <a:lnTo>
                    <a:pt x="610553" y="0"/>
                  </a:lnTo>
                  <a:close/>
                  <a:moveTo>
                    <a:pt x="609600" y="53340"/>
                  </a:moveTo>
                  <a:lnTo>
                    <a:pt x="784860" y="228600"/>
                  </a:lnTo>
                  <a:lnTo>
                    <a:pt x="657225" y="228600"/>
                  </a:lnTo>
                  <a:cubicBezTo>
                    <a:pt x="630555" y="228600"/>
                    <a:pt x="609600" y="207645"/>
                    <a:pt x="609600" y="180975"/>
                  </a:cubicBezTo>
                  <a:lnTo>
                    <a:pt x="609600" y="53340"/>
                  </a:lnTo>
                  <a:close/>
                  <a:moveTo>
                    <a:pt x="800100" y="1095375"/>
                  </a:moveTo>
                  <a:cubicBezTo>
                    <a:pt x="800100" y="1122045"/>
                    <a:pt x="779145" y="1143000"/>
                    <a:pt x="752475" y="1143000"/>
                  </a:cubicBezTo>
                  <a:lnTo>
                    <a:pt x="85725" y="1143000"/>
                  </a:lnTo>
                  <a:cubicBezTo>
                    <a:pt x="59055" y="1143000"/>
                    <a:pt x="38100" y="1122045"/>
                    <a:pt x="38100" y="1095375"/>
                  </a:cubicBezTo>
                  <a:lnTo>
                    <a:pt x="38100" y="876300"/>
                  </a:lnTo>
                  <a:lnTo>
                    <a:pt x="800100" y="876300"/>
                  </a:lnTo>
                  <a:lnTo>
                    <a:pt x="800100" y="1095375"/>
                  </a:lnTo>
                  <a:close/>
                  <a:moveTo>
                    <a:pt x="800100" y="838200"/>
                  </a:moveTo>
                  <a:lnTo>
                    <a:pt x="38100" y="838200"/>
                  </a:lnTo>
                  <a:lnTo>
                    <a:pt x="38100" y="85725"/>
                  </a:lnTo>
                  <a:cubicBezTo>
                    <a:pt x="38100" y="59055"/>
                    <a:pt x="59055" y="38100"/>
                    <a:pt x="85725" y="38100"/>
                  </a:cubicBezTo>
                  <a:lnTo>
                    <a:pt x="571500" y="38100"/>
                  </a:lnTo>
                  <a:lnTo>
                    <a:pt x="571500" y="180975"/>
                  </a:lnTo>
                  <a:cubicBezTo>
                    <a:pt x="571500" y="228600"/>
                    <a:pt x="609600" y="266700"/>
                    <a:pt x="657225" y="266700"/>
                  </a:cubicBezTo>
                  <a:lnTo>
                    <a:pt x="800100" y="266700"/>
                  </a:lnTo>
                  <a:lnTo>
                    <a:pt x="800100" y="838200"/>
                  </a:lnTo>
                  <a:close/>
                  <a:moveTo>
                    <a:pt x="137160" y="1102043"/>
                  </a:moveTo>
                  <a:lnTo>
                    <a:pt x="137160" y="1102043"/>
                  </a:lnTo>
                  <a:cubicBezTo>
                    <a:pt x="146685" y="1107758"/>
                    <a:pt x="158115" y="1103948"/>
                    <a:pt x="162877" y="1095375"/>
                  </a:cubicBezTo>
                  <a:lnTo>
                    <a:pt x="190500" y="1047750"/>
                  </a:lnTo>
                  <a:lnTo>
                    <a:pt x="218123" y="1095375"/>
                  </a:lnTo>
                  <a:cubicBezTo>
                    <a:pt x="223838" y="1104900"/>
                    <a:pt x="235268" y="1107758"/>
                    <a:pt x="243840" y="1102043"/>
                  </a:cubicBezTo>
                  <a:cubicBezTo>
                    <a:pt x="253365" y="1096328"/>
                    <a:pt x="256223" y="1084898"/>
                    <a:pt x="250508" y="1076325"/>
                  </a:cubicBezTo>
                  <a:lnTo>
                    <a:pt x="212408" y="1009650"/>
                  </a:lnTo>
                  <a:lnTo>
                    <a:pt x="250508" y="942975"/>
                  </a:lnTo>
                  <a:cubicBezTo>
                    <a:pt x="256223" y="933450"/>
                    <a:pt x="252413" y="922020"/>
                    <a:pt x="243840" y="917258"/>
                  </a:cubicBezTo>
                  <a:cubicBezTo>
                    <a:pt x="234315" y="911543"/>
                    <a:pt x="222885" y="915353"/>
                    <a:pt x="218123" y="923925"/>
                  </a:cubicBezTo>
                  <a:lnTo>
                    <a:pt x="190500" y="971550"/>
                  </a:lnTo>
                  <a:lnTo>
                    <a:pt x="162877" y="923925"/>
                  </a:lnTo>
                  <a:cubicBezTo>
                    <a:pt x="157163" y="914400"/>
                    <a:pt x="145733" y="911543"/>
                    <a:pt x="137160" y="917258"/>
                  </a:cubicBezTo>
                  <a:lnTo>
                    <a:pt x="137160" y="917258"/>
                  </a:lnTo>
                  <a:cubicBezTo>
                    <a:pt x="127635" y="922973"/>
                    <a:pt x="124777" y="934403"/>
                    <a:pt x="130493" y="942975"/>
                  </a:cubicBezTo>
                  <a:lnTo>
                    <a:pt x="168593" y="1009650"/>
                  </a:lnTo>
                  <a:lnTo>
                    <a:pt x="130493" y="1076325"/>
                  </a:lnTo>
                  <a:cubicBezTo>
                    <a:pt x="124777" y="1085850"/>
                    <a:pt x="127635" y="1097280"/>
                    <a:pt x="137160" y="1102043"/>
                  </a:cubicBezTo>
                  <a:close/>
                  <a:moveTo>
                    <a:pt x="628650" y="1028700"/>
                  </a:moveTo>
                  <a:lnTo>
                    <a:pt x="657225" y="1028700"/>
                  </a:lnTo>
                  <a:cubicBezTo>
                    <a:pt x="667703" y="1028700"/>
                    <a:pt x="676275" y="1037273"/>
                    <a:pt x="676275" y="1047750"/>
                  </a:cubicBezTo>
                  <a:cubicBezTo>
                    <a:pt x="676275" y="1058228"/>
                    <a:pt x="667703" y="1066800"/>
                    <a:pt x="657225" y="1066800"/>
                  </a:cubicBezTo>
                  <a:lnTo>
                    <a:pt x="591503" y="1066800"/>
                  </a:lnTo>
                  <a:cubicBezTo>
                    <a:pt x="581978" y="1066800"/>
                    <a:pt x="573405" y="1073468"/>
                    <a:pt x="571500" y="1082993"/>
                  </a:cubicBezTo>
                  <a:cubicBezTo>
                    <a:pt x="569595" y="1095375"/>
                    <a:pt x="579120" y="1104900"/>
                    <a:pt x="590550" y="1104900"/>
                  </a:cubicBezTo>
                  <a:lnTo>
                    <a:pt x="657225" y="1104900"/>
                  </a:lnTo>
                  <a:cubicBezTo>
                    <a:pt x="688658" y="1104900"/>
                    <a:pt x="714375" y="1079183"/>
                    <a:pt x="714375" y="1047750"/>
                  </a:cubicBezTo>
                  <a:cubicBezTo>
                    <a:pt x="714375" y="1016318"/>
                    <a:pt x="688658" y="990600"/>
                    <a:pt x="657225" y="990600"/>
                  </a:cubicBezTo>
                  <a:lnTo>
                    <a:pt x="628650" y="990600"/>
                  </a:lnTo>
                  <a:cubicBezTo>
                    <a:pt x="618173" y="990600"/>
                    <a:pt x="609600" y="982028"/>
                    <a:pt x="609600" y="971550"/>
                  </a:cubicBezTo>
                  <a:cubicBezTo>
                    <a:pt x="609600" y="961073"/>
                    <a:pt x="618173" y="952500"/>
                    <a:pt x="628650" y="952500"/>
                  </a:cubicBezTo>
                  <a:lnTo>
                    <a:pt x="694373" y="952500"/>
                  </a:lnTo>
                  <a:cubicBezTo>
                    <a:pt x="703898" y="952500"/>
                    <a:pt x="712470" y="945833"/>
                    <a:pt x="714375" y="936308"/>
                  </a:cubicBezTo>
                  <a:cubicBezTo>
                    <a:pt x="716280" y="923925"/>
                    <a:pt x="706755" y="914400"/>
                    <a:pt x="695325" y="914400"/>
                  </a:cubicBezTo>
                  <a:lnTo>
                    <a:pt x="628650" y="914400"/>
                  </a:lnTo>
                  <a:cubicBezTo>
                    <a:pt x="597218" y="914400"/>
                    <a:pt x="571500" y="940118"/>
                    <a:pt x="571500" y="971550"/>
                  </a:cubicBezTo>
                  <a:cubicBezTo>
                    <a:pt x="571500" y="1002983"/>
                    <a:pt x="597218" y="1028700"/>
                    <a:pt x="628650" y="1028700"/>
                  </a:cubicBezTo>
                  <a:close/>
                  <a:moveTo>
                    <a:pt x="381000" y="1104900"/>
                  </a:moveTo>
                  <a:lnTo>
                    <a:pt x="457200" y="1104900"/>
                  </a:lnTo>
                  <a:cubicBezTo>
                    <a:pt x="467678" y="1104900"/>
                    <a:pt x="476250" y="1096328"/>
                    <a:pt x="476250" y="1085850"/>
                  </a:cubicBezTo>
                  <a:cubicBezTo>
                    <a:pt x="476250" y="1075373"/>
                    <a:pt x="467678" y="1066800"/>
                    <a:pt x="457200" y="1066800"/>
                  </a:cubicBezTo>
                  <a:lnTo>
                    <a:pt x="400050" y="1066800"/>
                  </a:lnTo>
                  <a:lnTo>
                    <a:pt x="400050" y="933450"/>
                  </a:lnTo>
                  <a:cubicBezTo>
                    <a:pt x="400050" y="922973"/>
                    <a:pt x="391478" y="914400"/>
                    <a:pt x="381000" y="914400"/>
                  </a:cubicBezTo>
                  <a:cubicBezTo>
                    <a:pt x="370523" y="914400"/>
                    <a:pt x="361950" y="922973"/>
                    <a:pt x="361950" y="933450"/>
                  </a:cubicBezTo>
                  <a:lnTo>
                    <a:pt x="361950" y="1085850"/>
                  </a:lnTo>
                  <a:cubicBezTo>
                    <a:pt x="361950" y="1096328"/>
                    <a:pt x="370523" y="1104900"/>
                    <a:pt x="381000" y="1104900"/>
                  </a:cubicBezTo>
                  <a:close/>
                  <a:moveTo>
                    <a:pt x="266700" y="342900"/>
                  </a:moveTo>
                  <a:lnTo>
                    <a:pt x="133350" y="342900"/>
                  </a:lnTo>
                  <a:cubicBezTo>
                    <a:pt x="122873" y="342900"/>
                    <a:pt x="114300" y="351473"/>
                    <a:pt x="114300" y="361950"/>
                  </a:cubicBezTo>
                  <a:cubicBezTo>
                    <a:pt x="114300" y="372428"/>
                    <a:pt x="122873" y="381000"/>
                    <a:pt x="133350" y="381000"/>
                  </a:cubicBezTo>
                  <a:lnTo>
                    <a:pt x="266700" y="381000"/>
                  </a:lnTo>
                  <a:cubicBezTo>
                    <a:pt x="277178" y="381000"/>
                    <a:pt x="285750" y="372428"/>
                    <a:pt x="285750" y="361950"/>
                  </a:cubicBezTo>
                  <a:cubicBezTo>
                    <a:pt x="285750" y="351473"/>
                    <a:pt x="277178" y="342900"/>
                    <a:pt x="266700" y="342900"/>
                  </a:cubicBezTo>
                  <a:close/>
                  <a:moveTo>
                    <a:pt x="495300" y="342900"/>
                  </a:moveTo>
                  <a:lnTo>
                    <a:pt x="352425" y="342900"/>
                  </a:lnTo>
                  <a:cubicBezTo>
                    <a:pt x="341948" y="342900"/>
                    <a:pt x="333375" y="351473"/>
                    <a:pt x="333375" y="361950"/>
                  </a:cubicBezTo>
                  <a:cubicBezTo>
                    <a:pt x="333375" y="372428"/>
                    <a:pt x="341948" y="381000"/>
                    <a:pt x="352425" y="381000"/>
                  </a:cubicBezTo>
                  <a:lnTo>
                    <a:pt x="495300" y="381000"/>
                  </a:lnTo>
                  <a:cubicBezTo>
                    <a:pt x="505778" y="381000"/>
                    <a:pt x="514350" y="372428"/>
                    <a:pt x="514350" y="361950"/>
                  </a:cubicBezTo>
                  <a:cubicBezTo>
                    <a:pt x="514350" y="351473"/>
                    <a:pt x="505778" y="342900"/>
                    <a:pt x="495300" y="342900"/>
                  </a:cubicBezTo>
                  <a:close/>
                  <a:moveTo>
                    <a:pt x="552450" y="361950"/>
                  </a:moveTo>
                  <a:cubicBezTo>
                    <a:pt x="552450" y="372428"/>
                    <a:pt x="561023" y="381000"/>
                    <a:pt x="571500" y="381000"/>
                  </a:cubicBezTo>
                  <a:lnTo>
                    <a:pt x="704850" y="381000"/>
                  </a:lnTo>
                  <a:cubicBezTo>
                    <a:pt x="715328" y="381000"/>
                    <a:pt x="723900" y="372428"/>
                    <a:pt x="723900" y="361950"/>
                  </a:cubicBezTo>
                  <a:cubicBezTo>
                    <a:pt x="723900" y="351473"/>
                    <a:pt x="715328" y="342900"/>
                    <a:pt x="704850" y="342900"/>
                  </a:cubicBezTo>
                  <a:lnTo>
                    <a:pt x="571500" y="342900"/>
                  </a:lnTo>
                  <a:cubicBezTo>
                    <a:pt x="561023" y="342900"/>
                    <a:pt x="552450" y="351473"/>
                    <a:pt x="552450" y="361950"/>
                  </a:cubicBezTo>
                  <a:close/>
                  <a:moveTo>
                    <a:pt x="266700" y="419100"/>
                  </a:moveTo>
                  <a:lnTo>
                    <a:pt x="133350" y="419100"/>
                  </a:lnTo>
                  <a:cubicBezTo>
                    <a:pt x="122873" y="419100"/>
                    <a:pt x="114300" y="427673"/>
                    <a:pt x="114300" y="438150"/>
                  </a:cubicBezTo>
                  <a:cubicBezTo>
                    <a:pt x="114300" y="448628"/>
                    <a:pt x="122873" y="457200"/>
                    <a:pt x="133350" y="457200"/>
                  </a:cubicBezTo>
                  <a:lnTo>
                    <a:pt x="266700" y="457200"/>
                  </a:lnTo>
                  <a:cubicBezTo>
                    <a:pt x="277178" y="457200"/>
                    <a:pt x="285750" y="448628"/>
                    <a:pt x="285750" y="438150"/>
                  </a:cubicBezTo>
                  <a:cubicBezTo>
                    <a:pt x="285750" y="427673"/>
                    <a:pt x="277178" y="419100"/>
                    <a:pt x="266700" y="419100"/>
                  </a:cubicBezTo>
                  <a:close/>
                  <a:moveTo>
                    <a:pt x="495300" y="419100"/>
                  </a:moveTo>
                  <a:lnTo>
                    <a:pt x="352425" y="419100"/>
                  </a:lnTo>
                  <a:cubicBezTo>
                    <a:pt x="341948" y="419100"/>
                    <a:pt x="333375" y="427673"/>
                    <a:pt x="333375" y="438150"/>
                  </a:cubicBezTo>
                  <a:cubicBezTo>
                    <a:pt x="333375" y="448628"/>
                    <a:pt x="341948" y="457200"/>
                    <a:pt x="352425" y="457200"/>
                  </a:cubicBezTo>
                  <a:lnTo>
                    <a:pt x="495300" y="457200"/>
                  </a:lnTo>
                  <a:cubicBezTo>
                    <a:pt x="505778" y="457200"/>
                    <a:pt x="514350" y="448628"/>
                    <a:pt x="514350" y="438150"/>
                  </a:cubicBezTo>
                  <a:cubicBezTo>
                    <a:pt x="514350" y="427673"/>
                    <a:pt x="505778" y="419100"/>
                    <a:pt x="495300" y="419100"/>
                  </a:cubicBezTo>
                  <a:close/>
                  <a:moveTo>
                    <a:pt x="704850" y="419100"/>
                  </a:moveTo>
                  <a:lnTo>
                    <a:pt x="571500" y="419100"/>
                  </a:lnTo>
                  <a:cubicBezTo>
                    <a:pt x="561023" y="419100"/>
                    <a:pt x="552450" y="427673"/>
                    <a:pt x="552450" y="438150"/>
                  </a:cubicBezTo>
                  <a:cubicBezTo>
                    <a:pt x="552450" y="448628"/>
                    <a:pt x="561023" y="457200"/>
                    <a:pt x="571500" y="457200"/>
                  </a:cubicBezTo>
                  <a:lnTo>
                    <a:pt x="704850" y="457200"/>
                  </a:lnTo>
                  <a:cubicBezTo>
                    <a:pt x="715328" y="457200"/>
                    <a:pt x="723900" y="448628"/>
                    <a:pt x="723900" y="438150"/>
                  </a:cubicBezTo>
                  <a:cubicBezTo>
                    <a:pt x="723900" y="427673"/>
                    <a:pt x="715328" y="419100"/>
                    <a:pt x="704850" y="419100"/>
                  </a:cubicBezTo>
                  <a:close/>
                  <a:moveTo>
                    <a:pt x="266700" y="495300"/>
                  </a:moveTo>
                  <a:lnTo>
                    <a:pt x="133350" y="495300"/>
                  </a:lnTo>
                  <a:cubicBezTo>
                    <a:pt x="122873" y="495300"/>
                    <a:pt x="114300" y="503873"/>
                    <a:pt x="114300" y="514350"/>
                  </a:cubicBezTo>
                  <a:cubicBezTo>
                    <a:pt x="114300" y="524828"/>
                    <a:pt x="122873" y="533400"/>
                    <a:pt x="133350" y="533400"/>
                  </a:cubicBezTo>
                  <a:lnTo>
                    <a:pt x="266700" y="533400"/>
                  </a:lnTo>
                  <a:cubicBezTo>
                    <a:pt x="277178" y="533400"/>
                    <a:pt x="285750" y="524828"/>
                    <a:pt x="285750" y="514350"/>
                  </a:cubicBezTo>
                  <a:cubicBezTo>
                    <a:pt x="285750" y="503873"/>
                    <a:pt x="277178" y="495300"/>
                    <a:pt x="266700" y="495300"/>
                  </a:cubicBezTo>
                  <a:close/>
                  <a:moveTo>
                    <a:pt x="495300" y="495300"/>
                  </a:moveTo>
                  <a:lnTo>
                    <a:pt x="352425" y="495300"/>
                  </a:lnTo>
                  <a:cubicBezTo>
                    <a:pt x="341948" y="495300"/>
                    <a:pt x="333375" y="503873"/>
                    <a:pt x="333375" y="514350"/>
                  </a:cubicBezTo>
                  <a:cubicBezTo>
                    <a:pt x="333375" y="524828"/>
                    <a:pt x="341948" y="533400"/>
                    <a:pt x="352425" y="533400"/>
                  </a:cubicBezTo>
                  <a:lnTo>
                    <a:pt x="495300" y="533400"/>
                  </a:lnTo>
                  <a:cubicBezTo>
                    <a:pt x="505778" y="533400"/>
                    <a:pt x="514350" y="524828"/>
                    <a:pt x="514350" y="514350"/>
                  </a:cubicBezTo>
                  <a:cubicBezTo>
                    <a:pt x="514350" y="503873"/>
                    <a:pt x="505778" y="495300"/>
                    <a:pt x="495300" y="495300"/>
                  </a:cubicBezTo>
                  <a:close/>
                  <a:moveTo>
                    <a:pt x="704850" y="495300"/>
                  </a:moveTo>
                  <a:lnTo>
                    <a:pt x="571500" y="495300"/>
                  </a:lnTo>
                  <a:cubicBezTo>
                    <a:pt x="561023" y="495300"/>
                    <a:pt x="552450" y="503873"/>
                    <a:pt x="552450" y="514350"/>
                  </a:cubicBezTo>
                  <a:cubicBezTo>
                    <a:pt x="552450" y="524828"/>
                    <a:pt x="561023" y="533400"/>
                    <a:pt x="571500" y="533400"/>
                  </a:cubicBezTo>
                  <a:lnTo>
                    <a:pt x="704850" y="533400"/>
                  </a:lnTo>
                  <a:cubicBezTo>
                    <a:pt x="715328" y="533400"/>
                    <a:pt x="723900" y="524828"/>
                    <a:pt x="723900" y="514350"/>
                  </a:cubicBezTo>
                  <a:cubicBezTo>
                    <a:pt x="723900" y="503873"/>
                    <a:pt x="715328" y="495300"/>
                    <a:pt x="704850" y="495300"/>
                  </a:cubicBezTo>
                  <a:close/>
                  <a:moveTo>
                    <a:pt x="266700" y="571500"/>
                  </a:moveTo>
                  <a:lnTo>
                    <a:pt x="133350" y="571500"/>
                  </a:lnTo>
                  <a:cubicBezTo>
                    <a:pt x="122873" y="571500"/>
                    <a:pt x="114300" y="580073"/>
                    <a:pt x="114300" y="590550"/>
                  </a:cubicBezTo>
                  <a:cubicBezTo>
                    <a:pt x="114300" y="601028"/>
                    <a:pt x="122873" y="609600"/>
                    <a:pt x="133350" y="609600"/>
                  </a:cubicBezTo>
                  <a:lnTo>
                    <a:pt x="266700" y="609600"/>
                  </a:lnTo>
                  <a:cubicBezTo>
                    <a:pt x="277178" y="609600"/>
                    <a:pt x="285750" y="601028"/>
                    <a:pt x="285750" y="590550"/>
                  </a:cubicBezTo>
                  <a:cubicBezTo>
                    <a:pt x="285750" y="580073"/>
                    <a:pt x="277178" y="571500"/>
                    <a:pt x="266700" y="571500"/>
                  </a:cubicBezTo>
                  <a:close/>
                  <a:moveTo>
                    <a:pt x="495300" y="571500"/>
                  </a:moveTo>
                  <a:lnTo>
                    <a:pt x="352425" y="571500"/>
                  </a:lnTo>
                  <a:cubicBezTo>
                    <a:pt x="341948" y="571500"/>
                    <a:pt x="333375" y="580073"/>
                    <a:pt x="333375" y="590550"/>
                  </a:cubicBezTo>
                  <a:cubicBezTo>
                    <a:pt x="333375" y="601028"/>
                    <a:pt x="341948" y="609600"/>
                    <a:pt x="352425" y="609600"/>
                  </a:cubicBezTo>
                  <a:lnTo>
                    <a:pt x="495300" y="609600"/>
                  </a:lnTo>
                  <a:cubicBezTo>
                    <a:pt x="505778" y="609600"/>
                    <a:pt x="514350" y="601028"/>
                    <a:pt x="514350" y="590550"/>
                  </a:cubicBezTo>
                  <a:cubicBezTo>
                    <a:pt x="514350" y="580073"/>
                    <a:pt x="505778" y="571500"/>
                    <a:pt x="495300" y="571500"/>
                  </a:cubicBezTo>
                  <a:close/>
                  <a:moveTo>
                    <a:pt x="704850" y="571500"/>
                  </a:moveTo>
                  <a:lnTo>
                    <a:pt x="571500" y="571500"/>
                  </a:lnTo>
                  <a:cubicBezTo>
                    <a:pt x="561023" y="571500"/>
                    <a:pt x="552450" y="580073"/>
                    <a:pt x="552450" y="590550"/>
                  </a:cubicBezTo>
                  <a:cubicBezTo>
                    <a:pt x="552450" y="601028"/>
                    <a:pt x="561023" y="609600"/>
                    <a:pt x="571500" y="609600"/>
                  </a:cubicBezTo>
                  <a:lnTo>
                    <a:pt x="704850" y="609600"/>
                  </a:lnTo>
                  <a:cubicBezTo>
                    <a:pt x="715328" y="609600"/>
                    <a:pt x="723900" y="601028"/>
                    <a:pt x="723900" y="590550"/>
                  </a:cubicBezTo>
                  <a:cubicBezTo>
                    <a:pt x="723900" y="580073"/>
                    <a:pt x="715328" y="571500"/>
                    <a:pt x="704850" y="571500"/>
                  </a:cubicBezTo>
                  <a:close/>
                  <a:moveTo>
                    <a:pt x="266700" y="647700"/>
                  </a:moveTo>
                  <a:lnTo>
                    <a:pt x="133350" y="647700"/>
                  </a:lnTo>
                  <a:cubicBezTo>
                    <a:pt x="122873" y="647700"/>
                    <a:pt x="114300" y="656273"/>
                    <a:pt x="114300" y="666750"/>
                  </a:cubicBezTo>
                  <a:cubicBezTo>
                    <a:pt x="114300" y="677228"/>
                    <a:pt x="122873" y="685800"/>
                    <a:pt x="133350" y="685800"/>
                  </a:cubicBezTo>
                  <a:lnTo>
                    <a:pt x="266700" y="685800"/>
                  </a:lnTo>
                  <a:cubicBezTo>
                    <a:pt x="277178" y="685800"/>
                    <a:pt x="285750" y="677228"/>
                    <a:pt x="285750" y="666750"/>
                  </a:cubicBezTo>
                  <a:cubicBezTo>
                    <a:pt x="285750" y="656273"/>
                    <a:pt x="277178" y="647700"/>
                    <a:pt x="266700" y="647700"/>
                  </a:cubicBezTo>
                  <a:close/>
                  <a:moveTo>
                    <a:pt x="495300" y="647700"/>
                  </a:moveTo>
                  <a:lnTo>
                    <a:pt x="352425" y="647700"/>
                  </a:lnTo>
                  <a:cubicBezTo>
                    <a:pt x="341948" y="647700"/>
                    <a:pt x="333375" y="656273"/>
                    <a:pt x="333375" y="666750"/>
                  </a:cubicBezTo>
                  <a:cubicBezTo>
                    <a:pt x="333375" y="677228"/>
                    <a:pt x="341948" y="685800"/>
                    <a:pt x="352425" y="685800"/>
                  </a:cubicBezTo>
                  <a:lnTo>
                    <a:pt x="495300" y="685800"/>
                  </a:lnTo>
                  <a:cubicBezTo>
                    <a:pt x="505778" y="685800"/>
                    <a:pt x="514350" y="677228"/>
                    <a:pt x="514350" y="666750"/>
                  </a:cubicBezTo>
                  <a:cubicBezTo>
                    <a:pt x="514350" y="656273"/>
                    <a:pt x="505778" y="647700"/>
                    <a:pt x="495300" y="647700"/>
                  </a:cubicBezTo>
                  <a:close/>
                  <a:moveTo>
                    <a:pt x="704850" y="647700"/>
                  </a:moveTo>
                  <a:lnTo>
                    <a:pt x="571500" y="647700"/>
                  </a:lnTo>
                  <a:cubicBezTo>
                    <a:pt x="561023" y="647700"/>
                    <a:pt x="552450" y="656273"/>
                    <a:pt x="552450" y="666750"/>
                  </a:cubicBezTo>
                  <a:cubicBezTo>
                    <a:pt x="552450" y="677228"/>
                    <a:pt x="561023" y="685800"/>
                    <a:pt x="571500" y="685800"/>
                  </a:cubicBezTo>
                  <a:lnTo>
                    <a:pt x="704850" y="685800"/>
                  </a:lnTo>
                  <a:cubicBezTo>
                    <a:pt x="715328" y="685800"/>
                    <a:pt x="723900" y="677228"/>
                    <a:pt x="723900" y="666750"/>
                  </a:cubicBezTo>
                  <a:cubicBezTo>
                    <a:pt x="723900" y="656273"/>
                    <a:pt x="715328" y="647700"/>
                    <a:pt x="704850" y="64770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9BF1705-3E8C-4B4D-8C33-D8AA2785AC23}"/>
                </a:ext>
              </a:extLst>
            </p:cNvPr>
            <p:cNvSpPr/>
            <p:nvPr/>
          </p:nvSpPr>
          <p:spPr>
            <a:xfrm>
              <a:off x="10493511" y="4789741"/>
              <a:ext cx="214106" cy="1092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Rounded Rectangular Callout 36">
            <a:extLst>
              <a:ext uri="{FF2B5EF4-FFF2-40B4-BE49-F238E27FC236}">
                <a16:creationId xmlns:a16="http://schemas.microsoft.com/office/drawing/2014/main" id="{348B54C8-CD3A-45B6-8440-AE55A84BDE3A}"/>
              </a:ext>
            </a:extLst>
          </p:cNvPr>
          <p:cNvSpPr/>
          <p:nvPr/>
        </p:nvSpPr>
        <p:spPr bwMode="auto">
          <a:xfrm>
            <a:off x="9735097" y="1973000"/>
            <a:ext cx="2045632" cy="1267937"/>
          </a:xfrm>
          <a:prstGeom prst="wedgeRoundRectCallout">
            <a:avLst>
              <a:gd name="adj1" fmla="val -90725"/>
              <a:gd name="adj2" fmla="val 9360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txBody>
          <a:bodyPr wrap="square" lIns="91428" tIns="45715" rIns="91428" bIns="45715" rtlCol="0" anchor="ctr">
            <a:noAutofit/>
          </a:bodyPr>
          <a:lstStyle/>
          <a:p>
            <a:pPr defTabSz="623853" fontAlgn="base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tx2"/>
                </a:solidFill>
              </a:rPr>
              <a:t>The editable version of this Excel spreadsheet was part of your purchase</a:t>
            </a:r>
            <a:endParaRPr lang="en-US" sz="1400" b="1" dirty="0">
              <a:solidFill>
                <a:srgbClr val="0C2870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9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8B7AFD-01BB-4A7B-A3BF-F54B179CB4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68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58B7AFD-01BB-4A7B-A3BF-F54B179CB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1A89B61-F9C9-4B44-9B25-CF7D03A78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034-64E8-4435-BFA1-43956B75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44048-DBDE-413B-8AF9-F87D45AC1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492" y="2034567"/>
            <a:ext cx="10549671" cy="4278094"/>
          </a:xfrm>
        </p:spPr>
        <p:txBody>
          <a:bodyPr wrap="square">
            <a:spAutoFit/>
          </a:bodyPr>
          <a:lstStyle/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is Financial Modeling?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plan and design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build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tx1"/>
                </a:solidFill>
              </a:rPr>
              <a:t>What are the key formulas to use in your Financial Model?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F0877-572A-45D9-B70B-77449C9C1013}"/>
              </a:ext>
            </a:extLst>
          </p:cNvPr>
          <p:cNvSpPr/>
          <p:nvPr/>
        </p:nvSpPr>
        <p:spPr>
          <a:xfrm>
            <a:off x="890954" y="2035861"/>
            <a:ext cx="146538" cy="427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st">
            <a:extLst>
              <a:ext uri="{FF2B5EF4-FFF2-40B4-BE49-F238E27FC236}">
                <a16:creationId xmlns:a16="http://schemas.microsoft.com/office/drawing/2014/main" id="{56B1C362-96F1-4BC9-AC8E-F365FD8F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137" y="511345"/>
            <a:ext cx="914400" cy="914400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B0723E2-2BCC-475F-B6CC-F876EF6C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vert="horz" lIns="91440" tIns="0" rIns="0" bIns="45720" rtlCol="0" anchor="ctr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25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0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1644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9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A Financial Model essentially uses the following 12 formulas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26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DC3EE28-BD36-4F20-A459-1AD0F08B0E70}"/>
              </a:ext>
            </a:extLst>
          </p:cNvPr>
          <p:cNvSpPr/>
          <p:nvPr/>
        </p:nvSpPr>
        <p:spPr bwMode="auto">
          <a:xfrm>
            <a:off x="619991" y="3393624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MATCH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Rounded Rectangle 41">
            <a:extLst>
              <a:ext uri="{FF2B5EF4-FFF2-40B4-BE49-F238E27FC236}">
                <a16:creationId xmlns:a16="http://schemas.microsoft.com/office/drawing/2014/main" id="{3AF57CFE-F0F7-4C30-BAB3-AFABE06D0052}"/>
              </a:ext>
            </a:extLst>
          </p:cNvPr>
          <p:cNvSpPr/>
          <p:nvPr/>
        </p:nvSpPr>
        <p:spPr bwMode="auto">
          <a:xfrm>
            <a:off x="3427376" y="3393624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INDEX</a:t>
            </a:r>
          </a:p>
        </p:txBody>
      </p:sp>
      <p:sp>
        <p:nvSpPr>
          <p:cNvPr id="11" name="Rounded Rectangle 45">
            <a:extLst>
              <a:ext uri="{FF2B5EF4-FFF2-40B4-BE49-F238E27FC236}">
                <a16:creationId xmlns:a16="http://schemas.microsoft.com/office/drawing/2014/main" id="{6B9F6028-39CD-4865-923A-22C2FC494D15}"/>
              </a:ext>
            </a:extLst>
          </p:cNvPr>
          <p:cNvSpPr/>
          <p:nvPr/>
        </p:nvSpPr>
        <p:spPr bwMode="auto">
          <a:xfrm>
            <a:off x="6234760" y="3393624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182880" tIns="45715" rIns="182880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MATCH AND INDEX COMBINED</a:t>
            </a:r>
          </a:p>
        </p:txBody>
      </p:sp>
      <p:sp>
        <p:nvSpPr>
          <p:cNvPr id="12" name="Rounded Rectangle 67">
            <a:extLst>
              <a:ext uri="{FF2B5EF4-FFF2-40B4-BE49-F238E27FC236}">
                <a16:creationId xmlns:a16="http://schemas.microsoft.com/office/drawing/2014/main" id="{6B3242CB-A493-4789-BB0A-70AC400A66C1}"/>
              </a:ext>
            </a:extLst>
          </p:cNvPr>
          <p:cNvSpPr/>
          <p:nvPr/>
        </p:nvSpPr>
        <p:spPr bwMode="auto">
          <a:xfrm>
            <a:off x="9042145" y="3393624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US" sz="1400" b="1" dirty="0">
                <a:solidFill>
                  <a:schemeClr val="bg1"/>
                </a:solidFill>
                <a:cs typeface="Times New Roman" pitchFamily="18" charset="0"/>
              </a:rPr>
              <a:t>SUMPRODUCT</a:t>
            </a:r>
          </a:p>
        </p:txBody>
      </p:sp>
      <p:sp>
        <p:nvSpPr>
          <p:cNvPr id="14" name="Rounded Rectangle 72">
            <a:extLst>
              <a:ext uri="{FF2B5EF4-FFF2-40B4-BE49-F238E27FC236}">
                <a16:creationId xmlns:a16="http://schemas.microsoft.com/office/drawing/2014/main" id="{C8979B0E-CA01-4609-ACE3-E3763FCCBA46}"/>
              </a:ext>
            </a:extLst>
          </p:cNvPr>
          <p:cNvSpPr/>
          <p:nvPr/>
        </p:nvSpPr>
        <p:spPr bwMode="auto">
          <a:xfrm>
            <a:off x="619991" y="1724891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TRIM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5" name="Rounded Rectangle 73">
            <a:extLst>
              <a:ext uri="{FF2B5EF4-FFF2-40B4-BE49-F238E27FC236}">
                <a16:creationId xmlns:a16="http://schemas.microsoft.com/office/drawing/2014/main" id="{40E144A2-3DB6-4ACC-ADB6-8A7FB5C02C6F}"/>
              </a:ext>
            </a:extLst>
          </p:cNvPr>
          <p:cNvSpPr/>
          <p:nvPr/>
        </p:nvSpPr>
        <p:spPr bwMode="auto">
          <a:xfrm>
            <a:off x="3427377" y="1724891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LOWER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UPPER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PROPER</a:t>
            </a:r>
          </a:p>
        </p:txBody>
      </p:sp>
      <p:sp>
        <p:nvSpPr>
          <p:cNvPr id="17" name="Rounded Rectangle 74">
            <a:extLst>
              <a:ext uri="{FF2B5EF4-FFF2-40B4-BE49-F238E27FC236}">
                <a16:creationId xmlns:a16="http://schemas.microsoft.com/office/drawing/2014/main" id="{00BDDEF5-2E00-4D2B-A604-6472D05A5D07}"/>
              </a:ext>
            </a:extLst>
          </p:cNvPr>
          <p:cNvSpPr/>
          <p:nvPr/>
        </p:nvSpPr>
        <p:spPr bwMode="auto">
          <a:xfrm>
            <a:off x="6234764" y="1724891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LEFT 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RIGHT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MID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&amp;</a:t>
            </a:r>
          </a:p>
        </p:txBody>
      </p:sp>
      <p:sp>
        <p:nvSpPr>
          <p:cNvPr id="21" name="Rounded Rectangle 75">
            <a:extLst>
              <a:ext uri="{FF2B5EF4-FFF2-40B4-BE49-F238E27FC236}">
                <a16:creationId xmlns:a16="http://schemas.microsoft.com/office/drawing/2014/main" id="{40E3F650-1E1A-4BA1-95B2-16F8F169BE46}"/>
              </a:ext>
            </a:extLst>
          </p:cNvPr>
          <p:cNvSpPr/>
          <p:nvPr/>
        </p:nvSpPr>
        <p:spPr bwMode="auto">
          <a:xfrm>
            <a:off x="9042150" y="1724891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ROUND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 ROUNDUP</a:t>
            </a:r>
          </a:p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 ROUNDOWN</a:t>
            </a: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6E5BB3A4-9C46-4165-8B41-D34D0B49D786}"/>
              </a:ext>
            </a:extLst>
          </p:cNvPr>
          <p:cNvSpPr/>
          <p:nvPr/>
        </p:nvSpPr>
        <p:spPr bwMode="auto">
          <a:xfrm>
            <a:off x="619991" y="5041988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IF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5A7CC845-2AEE-46EE-A3DD-1C8A0C54D3BB}"/>
              </a:ext>
            </a:extLst>
          </p:cNvPr>
          <p:cNvSpPr/>
          <p:nvPr/>
        </p:nvSpPr>
        <p:spPr bwMode="auto">
          <a:xfrm>
            <a:off x="3427376" y="5041988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SUMIF</a:t>
            </a: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002FFAC3-EA0F-463E-A6E2-5A45ED08A1B5}"/>
              </a:ext>
            </a:extLst>
          </p:cNvPr>
          <p:cNvSpPr/>
          <p:nvPr/>
        </p:nvSpPr>
        <p:spPr bwMode="auto">
          <a:xfrm>
            <a:off x="6234760" y="5041988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INDIRECT</a:t>
            </a:r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66C40AF6-1424-47B2-9D6F-857953601740}"/>
              </a:ext>
            </a:extLst>
          </p:cNvPr>
          <p:cNvSpPr/>
          <p:nvPr/>
        </p:nvSpPr>
        <p:spPr bwMode="auto">
          <a:xfrm>
            <a:off x="9042145" y="5041988"/>
            <a:ext cx="2545013" cy="13110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91428" tIns="45715" rIns="91428" bIns="45715" rtlCol="0" anchor="ctr">
            <a:noAutofit/>
          </a:bodyPr>
          <a:lstStyle/>
          <a:p>
            <a:pPr algn="ctr" defTabSz="623853" fontAlgn="base"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</a:pPr>
            <a:r>
              <a:rPr lang="en-AU" sz="1400" b="1" dirty="0">
                <a:solidFill>
                  <a:schemeClr val="bg1"/>
                </a:solidFill>
                <a:cs typeface="Times New Roman" pitchFamily="18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4234570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478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17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TRIM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27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TRIM function removes all spaces between words and numbers except for single spaces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It is used to clean up data and ensure consistency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=TRIM(text)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9067D0-CD93-4BD1-B819-81AD18B1F4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187" r="68906" b="61807"/>
          <a:stretch/>
        </p:blipFill>
        <p:spPr>
          <a:xfrm>
            <a:off x="4296853" y="4777508"/>
            <a:ext cx="5413304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588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3577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4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LOWER / UPPER / PROPER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28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These text functions change the capitalisation of text to either all lower case, all capitals, or first letter upper case and all other letters lower case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=UPPER(Text) 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=LOWER(Text)		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=PROPER(Text)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ACA8F-1E4E-4ACB-A859-4A9B254964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735" r="71312" b="61506"/>
          <a:stretch/>
        </p:blipFill>
        <p:spPr>
          <a:xfrm>
            <a:off x="4343400" y="4745727"/>
            <a:ext cx="5320210" cy="143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07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13772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6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LEFT / RIGHT / MID / &amp;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29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These functions are used to manipulate and combine text and numbers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=LEFT(Text, Number of characters to be provided)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=Right(Text, Number of characters to be provided)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=Mid(Text, Initial character to count from, Number of characters to be provided)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=CellX&amp;CellY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F3D06-C270-4B6E-9B05-6649EB3C44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413" r="72278" b="61213"/>
          <a:stretch/>
        </p:blipFill>
        <p:spPr>
          <a:xfrm>
            <a:off x="4416201" y="4708678"/>
            <a:ext cx="5174608" cy="1509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20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8B7AFD-01BB-4A7B-A3BF-F54B179CB4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90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58B7AFD-01BB-4A7B-A3BF-F54B179CB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1A89B61-F9C9-4B44-9B25-CF7D03A78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034-64E8-4435-BFA1-43956B75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44048-DBDE-413B-8AF9-F87D45AC1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492" y="2034567"/>
            <a:ext cx="10549671" cy="4278094"/>
          </a:xfrm>
        </p:spPr>
        <p:txBody>
          <a:bodyPr wrap="square">
            <a:spAutoFit/>
          </a:bodyPr>
          <a:lstStyle/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is Financial Modeling?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plan and design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build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are the key formulas to use in your Financial Model?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F0877-572A-45D9-B70B-77449C9C1013}"/>
              </a:ext>
            </a:extLst>
          </p:cNvPr>
          <p:cNvSpPr/>
          <p:nvPr/>
        </p:nvSpPr>
        <p:spPr>
          <a:xfrm>
            <a:off x="890954" y="2035861"/>
            <a:ext cx="146538" cy="427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st">
            <a:extLst>
              <a:ext uri="{FF2B5EF4-FFF2-40B4-BE49-F238E27FC236}">
                <a16:creationId xmlns:a16="http://schemas.microsoft.com/office/drawing/2014/main" id="{56B1C362-96F1-4BC9-AC8E-F365FD8F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137" y="511345"/>
            <a:ext cx="914400" cy="914400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B0723E2-2BCC-475F-B6CC-F876EF6C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vert="horz" lIns="91440" tIns="0" rIns="0" bIns="45720" rtlCol="0" anchor="ctr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19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8547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8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ROUND / ROUNDUP / ROUNDOWN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30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These functions round your number according to the conditions you specify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=ROUND(Number to be rounded, Number of digits)		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=ROUNDUP(Number to be rounded, Number of digits)		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=ROUNDDOWN(Number to be rounded, Number of digits)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EF341-BCDB-4F57-9694-834F387287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970" r="70787" b="60050"/>
          <a:stretch/>
        </p:blipFill>
        <p:spPr>
          <a:xfrm>
            <a:off x="4496989" y="4692071"/>
            <a:ext cx="5013032" cy="154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09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141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MATCH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31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MATCH function looks for an item in a list, and returns its position in the list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It can be used for both text and numbers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function can look for an exact or approximate match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=MATCH(WhatToLookFor,WhereToLook,TypeOfMatch)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WhatToLookFor – The value to search for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WhereToLook – The range of values to search in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TypeOfMatch – Either 0, 1 or -1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0 – Looks for an exact match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1 – Looks for an exact match, or the next lowest number if no exact match exists</a:t>
            </a:r>
          </a:p>
          <a:p>
            <a:pPr marL="398462" lvl="1" indent="-171450" defTabSz="623853" fontAlgn="base">
              <a:spcBef>
                <a:spcPts val="50"/>
              </a:spcBef>
              <a:spcAft>
                <a:spcPts val="5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-1 – Looks for an exact match, or the next highest number of no exact match exists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CC632E-4C28-427A-AF8F-B0E187F2E5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80" r="62687" b="46290"/>
          <a:stretch/>
        </p:blipFill>
        <p:spPr>
          <a:xfrm>
            <a:off x="5160187" y="4639951"/>
            <a:ext cx="3686636" cy="1646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456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865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3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INDEX (1/2)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32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INDEX function picks a value from a range of data by looking down a specified number of rows, and then across a specified number of columns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It can be used with a single block of data, or non-continuous blocks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=INDEX(RangeToLookIn,RowCoordinate,ColumnCoordinate)</a:t>
            </a:r>
          </a:p>
          <a:p>
            <a:pPr marL="512762" lvl="1" indent="-2857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cs typeface="Times New Roman" pitchFamily="18" charset="0"/>
              </a:rPr>
              <a:t>RangeToLookIn – The range of cells to look in</a:t>
            </a:r>
          </a:p>
          <a:p>
            <a:pPr marL="512762" lvl="1" indent="-2857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cs typeface="Times New Roman" pitchFamily="18" charset="0"/>
              </a:rPr>
              <a:t>RowCoordinate – The row coordinate to look for</a:t>
            </a:r>
          </a:p>
          <a:p>
            <a:pPr marL="512762" lvl="1" indent="-2857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cs typeface="Times New Roman" pitchFamily="18" charset="0"/>
              </a:rPr>
              <a:t>ColumnCoordinate – The column coordinate to look for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E4B8CE-1CD4-4817-9F0C-39DAAFDB2E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82" r="61905" b="49005"/>
          <a:stretch/>
        </p:blipFill>
        <p:spPr>
          <a:xfrm>
            <a:off x="4911469" y="4579455"/>
            <a:ext cx="4184072" cy="176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29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19980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6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INDEX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33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INDEX function can also be used with 1 coordinate instead of 2. In that case the RangeToLookIn needs to be either a single column or row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=INDEX(RangeToLookIn,Coordinate)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B4E858-2BE6-47A9-B231-14AEF502E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16" r="61598" b="51484"/>
          <a:stretch/>
        </p:blipFill>
        <p:spPr>
          <a:xfrm>
            <a:off x="4603173" y="4584313"/>
            <a:ext cx="4800664" cy="17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17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5060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8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INDEX &amp; MATCH combined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34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INDEX and MATCH can be used together to look up a value from a table</a:t>
            </a:r>
          </a:p>
          <a:p>
            <a:pPr marL="455612" lvl="1" indent="-2857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2 MATCH functions are used to return both the row and column coordinates of the value </a:t>
            </a:r>
          </a:p>
          <a:p>
            <a:pPr marL="455612" lvl="1" indent="-2857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cs typeface="Times New Roman" pitchFamily="18" charset="0"/>
              </a:rPr>
              <a:t>Then an INDEX function is used to look up the value from the table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=INDEX(DataRange,MATCH(RowLookup,RowRange,0),MATCH(ColLookup,ColRange,0))</a:t>
            </a:r>
          </a:p>
          <a:p>
            <a:pPr marL="398462" lvl="1" indent="-1714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DataRange – The data range to look in</a:t>
            </a:r>
          </a:p>
          <a:p>
            <a:pPr marL="398462" lvl="1" indent="-1714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RowLookup – The row name to lookup</a:t>
            </a:r>
          </a:p>
          <a:p>
            <a:pPr marL="398462" lvl="1" indent="-1714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RowRange – The data range containing row names</a:t>
            </a:r>
          </a:p>
          <a:p>
            <a:pPr marL="398462" lvl="1" indent="-1714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ColLookup – The column name to look up</a:t>
            </a:r>
          </a:p>
          <a:p>
            <a:pPr marL="398462" lvl="1" indent="-171450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ColRange – The data range containing column names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16849-C21B-4A49-B893-8EDE45E379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13" r="50898" b="49374"/>
          <a:stretch/>
        </p:blipFill>
        <p:spPr>
          <a:xfrm>
            <a:off x="4135614" y="4588951"/>
            <a:ext cx="5735782" cy="1748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90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3375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0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SUMPRODUCT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35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Multiplies corresponding components in the given arrays, and returns the sum of those products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=SUMPRODUCT(array1, array2,...)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C2870"/>
              </a:solidFill>
              <a:cs typeface="Times New Roman" pitchFamily="18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7D3D1D-65F6-4E50-8807-1A914BB50B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949" r="53501" b="62825"/>
          <a:stretch/>
        </p:blipFill>
        <p:spPr>
          <a:xfrm>
            <a:off x="3508577" y="4712852"/>
            <a:ext cx="6989856" cy="1500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10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1213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33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36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This function “IF” tests a condition</a:t>
            </a:r>
          </a:p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If the condition is met it is considered to be TRUE</a:t>
            </a:r>
          </a:p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If the condition is not met it is considered as FALSE</a:t>
            </a:r>
          </a:p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Depending upon the result, one of two actions will be carried out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 =IF(Condition, Action If True, Action If False)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The Condition is usually a test of two cells, such as A1=A2.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The “Action If True” and “Action If False” can be numbers, text or calculations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t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formula “IF” indicates in the column D who has reached his objective:</a:t>
            </a: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DB8C32-C85D-4CA9-B08D-F5814F8FC5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22821" r="44694" b="63986"/>
          <a:stretch/>
        </p:blipFill>
        <p:spPr>
          <a:xfrm>
            <a:off x="3343733" y="4929516"/>
            <a:ext cx="7319544" cy="1234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55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3020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5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SUMIF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37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This function sums the value of items which match the criteria set by the user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=SUMIF(RangeOfThingsToBeExamined,CriteriaToBeMatched,RangeOfValuesToTotal)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formula “SUMIF” indicates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in the Cell D8 the total revenue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of all the t-shirts sold:</a:t>
            </a: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84156-94C7-4E4B-8FB0-E1760DF6CD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73" r="68446" b="47405"/>
          <a:stretch/>
        </p:blipFill>
        <p:spPr>
          <a:xfrm>
            <a:off x="5832547" y="4613979"/>
            <a:ext cx="3526260" cy="169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039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81300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80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INDIRECT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38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This function returns the contents of a cell, given the cell reference					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Be careful if a cell is moved, or a new row is inserted, the cell references will not automatically update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=INDIRECT(CELLREF)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INDIRECT formula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returns in C6 the content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of the cell B2</a:t>
            </a: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645E4A-048B-423B-A3A4-4F44FC5A95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826" r="73024" b="54376"/>
          <a:stretch/>
        </p:blipFill>
        <p:spPr>
          <a:xfrm>
            <a:off x="5589209" y="4646947"/>
            <a:ext cx="3591986" cy="163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183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31067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04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ADDRESS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39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23089744-CF15-43C1-AA05-512EBD111D56}"/>
              </a:ext>
            </a:extLst>
          </p:cNvPr>
          <p:cNvSpPr/>
          <p:nvPr/>
        </p:nvSpPr>
        <p:spPr bwMode="auto">
          <a:xfrm>
            <a:off x="2419847" y="1620982"/>
            <a:ext cx="9167316" cy="986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address function returns the reference of a cell, given numerical coordinates.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This allows the cell reference to be modified by performing operations (i.e. add or subtract) in the numerical co-ordinates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EF96CFD8-C1C3-4DEE-BCF8-794B52D913A9}"/>
              </a:ext>
            </a:extLst>
          </p:cNvPr>
          <p:cNvSpPr/>
          <p:nvPr/>
        </p:nvSpPr>
        <p:spPr bwMode="auto">
          <a:xfrm>
            <a:off x="601606" y="1620982"/>
            <a:ext cx="1669345" cy="986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Description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51E8875-4194-4791-99C0-2DCB3A1F3EB8}"/>
              </a:ext>
            </a:extLst>
          </p:cNvPr>
          <p:cNvSpPr/>
          <p:nvPr/>
        </p:nvSpPr>
        <p:spPr bwMode="auto">
          <a:xfrm>
            <a:off x="2419847" y="2719101"/>
            <a:ext cx="9167316" cy="1633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t">
            <a:noAutofit/>
          </a:bodyPr>
          <a:lstStyle/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=ADDRESS(x,y,z)				</a:t>
            </a:r>
          </a:p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x and y are integers that describe the co-ordinates of a cell (i.e. ADDRESS(1,1) will return “A1”	</a:t>
            </a:r>
          </a:p>
          <a:p>
            <a:pPr marL="112713" indent="-112713" defTabSz="623853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2870"/>
                </a:solidFill>
                <a:latin typeface="Arial" charset="0"/>
                <a:cs typeface="Times New Roman" pitchFamily="18" charset="0"/>
              </a:rPr>
              <a:t>z is an integer, between 1 and 4, which determines whether absolute or relative referencing is used, i.e.						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59D5054-1611-4C87-8B02-E5E91FC7D807}"/>
              </a:ext>
            </a:extLst>
          </p:cNvPr>
          <p:cNvSpPr/>
          <p:nvPr/>
        </p:nvSpPr>
        <p:spPr bwMode="auto">
          <a:xfrm>
            <a:off x="601606" y="2719101"/>
            <a:ext cx="1669345" cy="1633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Syntax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5251993A-59FE-45B0-A373-C4A4D8CDFA88}"/>
              </a:ext>
            </a:extLst>
          </p:cNvPr>
          <p:cNvSpPr/>
          <p:nvPr/>
        </p:nvSpPr>
        <p:spPr bwMode="auto">
          <a:xfrm>
            <a:off x="2419847" y="4463863"/>
            <a:ext cx="9167316" cy="1998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ADDRESS formula returns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the cell ref $B$2</a:t>
            </a:r>
          </a:p>
          <a:p>
            <a:pPr marL="112713" indent="-112713" defTabSz="623853" fontAlgn="base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cs typeface="Times New Roman" pitchFamily="18" charset="0"/>
              </a:rPr>
              <a:t>The INDIRECT formula returns </a:t>
            </a:r>
            <a:br>
              <a:rPr lang="en-US" sz="1400" dirty="0">
                <a:cs typeface="Times New Roman" pitchFamily="18" charset="0"/>
              </a:rPr>
            </a:br>
            <a:r>
              <a:rPr lang="en-US" sz="1400" dirty="0">
                <a:cs typeface="Times New Roman" pitchFamily="18" charset="0"/>
              </a:rPr>
              <a:t>the content of the cell B2</a:t>
            </a: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C4247642-DF80-43FD-A22D-C1015AAD53A4}"/>
              </a:ext>
            </a:extLst>
          </p:cNvPr>
          <p:cNvSpPr/>
          <p:nvPr/>
        </p:nvSpPr>
        <p:spPr bwMode="auto">
          <a:xfrm>
            <a:off x="601606" y="4463863"/>
            <a:ext cx="1669345" cy="199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8" tIns="45715" rIns="91428" bIns="45715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Example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45C8040-C05D-4A7D-A823-A183D2451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21111"/>
              </p:ext>
            </p:extLst>
          </p:nvPr>
        </p:nvGraphicFramePr>
        <p:xfrm>
          <a:off x="5403305" y="3458309"/>
          <a:ext cx="3200400" cy="82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90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Z</a:t>
                      </a:r>
                    </a:p>
                  </a:txBody>
                  <a:tcPr marL="59455" marR="59455" marT="29143" marB="29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Definition</a:t>
                      </a:r>
                    </a:p>
                  </a:txBody>
                  <a:tcPr marL="59455" marR="59455" marT="29143" marB="29143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Example</a:t>
                      </a:r>
                    </a:p>
                  </a:txBody>
                  <a:tcPr marL="59455" marR="59455" marT="29143" marB="29143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0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Absolute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$A$1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90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595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aseline="0" dirty="0">
                          <a:solidFill>
                            <a:schemeClr val="tx2"/>
                          </a:solidFill>
                        </a:rPr>
                        <a:t>Relative column </a:t>
                      </a:r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/ Absolute</a:t>
                      </a:r>
                      <a:r>
                        <a:rPr lang="en-US" sz="700" baseline="0" dirty="0">
                          <a:solidFill>
                            <a:schemeClr val="tx2"/>
                          </a:solidFill>
                        </a:rPr>
                        <a:t> row</a:t>
                      </a:r>
                      <a:endParaRPr lang="en-US" sz="700" dirty="0">
                        <a:solidFill>
                          <a:schemeClr val="tx2"/>
                        </a:solidFill>
                      </a:endParaRP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A$1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90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8595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Absolute</a:t>
                      </a:r>
                      <a:r>
                        <a:rPr lang="en-US" sz="700" baseline="0" dirty="0">
                          <a:solidFill>
                            <a:schemeClr val="tx2"/>
                          </a:solidFill>
                        </a:rPr>
                        <a:t> column / Relative row</a:t>
                      </a:r>
                      <a:endParaRPr lang="en-US" sz="700" dirty="0">
                        <a:solidFill>
                          <a:schemeClr val="tx2"/>
                        </a:solidFill>
                      </a:endParaRP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$A1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90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Relative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2"/>
                          </a:solidFill>
                        </a:rPr>
                        <a:t>A1</a:t>
                      </a:r>
                    </a:p>
                  </a:txBody>
                  <a:tcPr marL="59455" marR="59455" marT="29143" marB="29143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73381E9-65AA-4B73-9F53-8A4B43D28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232" r="80847" b="45335"/>
          <a:stretch/>
        </p:blipFill>
        <p:spPr>
          <a:xfrm>
            <a:off x="6026248" y="4589979"/>
            <a:ext cx="1892104" cy="1746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41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8B7AFD-01BB-4A7B-A3BF-F54B179CB4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23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58B7AFD-01BB-4A7B-A3BF-F54B179CB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1A89B61-F9C9-4B44-9B25-CF7D03A78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034-64E8-4435-BFA1-43956B75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44048-DBDE-413B-8AF9-F87D45AC1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492" y="2034567"/>
            <a:ext cx="10549671" cy="4278094"/>
          </a:xfrm>
        </p:spPr>
        <p:txBody>
          <a:bodyPr wrap="square">
            <a:spAutoFit/>
          </a:bodyPr>
          <a:lstStyle/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tx1"/>
                </a:solidFill>
              </a:rPr>
              <a:t>What is Financial Modeling?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plan and design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build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are the key formulas to use in your Financial Model?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F0877-572A-45D9-B70B-77449C9C1013}"/>
              </a:ext>
            </a:extLst>
          </p:cNvPr>
          <p:cNvSpPr/>
          <p:nvPr/>
        </p:nvSpPr>
        <p:spPr>
          <a:xfrm>
            <a:off x="890954" y="2035861"/>
            <a:ext cx="146538" cy="427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st">
            <a:extLst>
              <a:ext uri="{FF2B5EF4-FFF2-40B4-BE49-F238E27FC236}">
                <a16:creationId xmlns:a16="http://schemas.microsoft.com/office/drawing/2014/main" id="{56B1C362-96F1-4BC9-AC8E-F365FD8F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137" y="511345"/>
            <a:ext cx="914400" cy="914400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B0723E2-2BCC-475F-B6CC-F876EF6C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vert="horz" lIns="91440" tIns="0" rIns="0" bIns="45720" rtlCol="0" anchor="ctr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4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5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AC99EFF-354A-44CF-90A6-A74D5DB7C34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08340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39" name="think-cell Slide" r:id="rId6" imgW="425" imgH="426" progId="TCLayout.ActiveDocument.1">
                  <p:embed/>
                </p:oleObj>
              </mc:Choice>
              <mc:Fallback>
                <p:oleObj name="think-cell Slide" r:id="rId6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884ADBF-C6BF-47E5-A610-498F4D8C2A1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13FD-AA7D-4249-90D7-70AF85BE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80008" cy="1091318"/>
          </a:xfrm>
        </p:spPr>
        <p:txBody>
          <a:bodyPr>
            <a:normAutofit/>
          </a:bodyPr>
          <a:lstStyle/>
          <a:p>
            <a:r>
              <a:rPr lang="en-US" sz="2200" dirty="0">
                <a:sym typeface="Arial" panose="020B0604020202020204" pitchFamily="34" charset="0"/>
              </a:rPr>
              <a:t>Interested in more Business &amp; Consulting Toolkits? Our ex-McKinsey, Deloitte &amp; BCG Consultants created 10 Toolkits including practical Frameworks, Tools &amp; Templates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F3C2F-13AA-4F62-B01D-AF6896CE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08" y="1598488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1.Corporate &amp; Business Strategy Toolkit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10055-F4D6-4DDF-AC29-5513284C7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458" y="1598488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2.Management Consulting Toolkit</a:t>
            </a:r>
            <a:endParaRPr lang="en-GB" altLang="ja-JP" sz="110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ABCD1-EF9A-455D-BAD8-DC2534A3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908" y="1598488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3.Change Management Toolkit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283B3E-7B4B-443A-93C9-8B4B94C1F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358" y="1598488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4.Project Management Toolkit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B6B0D-81A1-4C93-8174-450408B1A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7" y="1598488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5.Sales, Marketing &amp; Communication Toolkit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A959AB-7629-4052-B494-C924D29C4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08" y="4206874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6.Finance and Mergers &amp; Acquisitions Toolkit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0C87D-F59B-463F-9923-3D32018B9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4458" y="4206874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7.Digital Transformation Toolkit</a:t>
            </a:r>
          </a:p>
          <a:p>
            <a:pPr algn="ctr"/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628EC-8F0F-4E98-B415-22055B5F4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908" y="4206874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8.Operations &amp; Supply Chain Toolkit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DC7B61-3902-4A98-A4A9-107C6EE78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358" y="4206874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9.Leadership Skills Toolkit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DBB9D-7322-4230-B777-FD12DBBFB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7" y="4206874"/>
            <a:ext cx="1887415" cy="228600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25400" dir="2700000" algn="tl" rotWithShape="0">
              <a:srgbClr val="002060">
                <a:alpha val="40000"/>
              </a:srgbClr>
            </a:outerShdw>
          </a:effectLst>
        </p:spPr>
        <p:txBody>
          <a:bodyPr wrap="square" tIns="91440" bIns="91440" anchor="t">
            <a:normAutofit/>
          </a:bodyPr>
          <a:lstStyle/>
          <a:p>
            <a:pPr algn="ctr"/>
            <a:r>
              <a:rPr lang="en-US" sz="1100" b="1" dirty="0">
                <a:solidFill>
                  <a:schemeClr val="tx2"/>
                </a:solidFill>
              </a:rPr>
              <a:t>10.Legal Toolkit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41CEE-E63F-45DD-B920-C68CDD591211}"/>
              </a:ext>
            </a:extLst>
          </p:cNvPr>
          <p:cNvGrpSpPr/>
          <p:nvPr/>
        </p:nvGrpSpPr>
        <p:grpSpPr>
          <a:xfrm>
            <a:off x="5711529" y="5016302"/>
            <a:ext cx="716172" cy="757600"/>
            <a:chOff x="2751134" y="1557423"/>
            <a:chExt cx="3505191" cy="3707958"/>
          </a:xfrm>
          <a:solidFill>
            <a:schemeClr val="bg1"/>
          </a:solidFill>
        </p:grpSpPr>
        <p:sp>
          <p:nvSpPr>
            <p:cNvPr id="22" name="Shape 21">
              <a:extLst>
                <a:ext uri="{FF2B5EF4-FFF2-40B4-BE49-F238E27FC236}">
                  <a16:creationId xmlns:a16="http://schemas.microsoft.com/office/drawing/2014/main" id="{F1A41569-F1B2-4047-A258-E4559DBCA6CD}"/>
                </a:ext>
              </a:extLst>
            </p:cNvPr>
            <p:cNvSpPr/>
            <p:nvPr/>
          </p:nvSpPr>
          <p:spPr bwMode="auto">
            <a:xfrm>
              <a:off x="4021125" y="3030181"/>
              <a:ext cx="2235200" cy="2235200"/>
            </a:xfrm>
            <a:prstGeom prst="gear9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/>
            </a:p>
          </p:txBody>
        </p:sp>
        <p:sp>
          <p:nvSpPr>
            <p:cNvPr id="23" name="Shape 22">
              <a:extLst>
                <a:ext uri="{FF2B5EF4-FFF2-40B4-BE49-F238E27FC236}">
                  <a16:creationId xmlns:a16="http://schemas.microsoft.com/office/drawing/2014/main" id="{B800457E-7BAB-4E4F-A183-650D4A88BC84}"/>
                </a:ext>
              </a:extLst>
            </p:cNvPr>
            <p:cNvSpPr/>
            <p:nvPr/>
          </p:nvSpPr>
          <p:spPr bwMode="auto">
            <a:xfrm>
              <a:off x="2751134" y="3151264"/>
              <a:ext cx="1320800" cy="1320800"/>
            </a:xfrm>
            <a:prstGeom prst="gear9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/>
            </a:p>
          </p:txBody>
        </p:sp>
        <p:sp>
          <p:nvSpPr>
            <p:cNvPr id="24" name="Shape 23">
              <a:extLst>
                <a:ext uri="{FF2B5EF4-FFF2-40B4-BE49-F238E27FC236}">
                  <a16:creationId xmlns:a16="http://schemas.microsoft.com/office/drawing/2014/main" id="{0DC4FD6C-2A10-4D15-9EC4-6973DDA8A7B7}"/>
                </a:ext>
              </a:extLst>
            </p:cNvPr>
            <p:cNvSpPr/>
            <p:nvPr/>
          </p:nvSpPr>
          <p:spPr bwMode="auto">
            <a:xfrm>
              <a:off x="3748086" y="1557423"/>
              <a:ext cx="1657352" cy="1657352"/>
            </a:xfrm>
            <a:prstGeom prst="gear9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dirty="0"/>
            </a:p>
          </p:txBody>
        </p:sp>
      </p:grpSp>
      <p:pic>
        <p:nvPicPr>
          <p:cNvPr id="25" name="Graphic 24" descr="Bullseye">
            <a:extLst>
              <a:ext uri="{FF2B5EF4-FFF2-40B4-BE49-F238E27FC236}">
                <a16:creationId xmlns:a16="http://schemas.microsoft.com/office/drawing/2014/main" id="{BA939FDB-24AF-40CE-B04D-2EEE13120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8032" y="2349082"/>
            <a:ext cx="868964" cy="868963"/>
          </a:xfrm>
          <a:prstGeom prst="rect">
            <a:avLst/>
          </a:prstGeom>
        </p:spPr>
      </p:pic>
      <p:pic>
        <p:nvPicPr>
          <p:cNvPr id="26" name="Graphic 25" descr="Checklist">
            <a:extLst>
              <a:ext uri="{FF2B5EF4-FFF2-40B4-BE49-F238E27FC236}">
                <a16:creationId xmlns:a16="http://schemas.microsoft.com/office/drawing/2014/main" id="{24770BE3-E507-43A6-AD79-1A8A9BE91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6583" y="2349082"/>
            <a:ext cx="868964" cy="868963"/>
          </a:xfrm>
          <a:prstGeom prst="rect">
            <a:avLst/>
          </a:prstGeom>
        </p:spPr>
      </p:pic>
      <p:pic>
        <p:nvPicPr>
          <p:cNvPr id="27" name="Graphic 26" descr="Coins">
            <a:extLst>
              <a:ext uri="{FF2B5EF4-FFF2-40B4-BE49-F238E27FC236}">
                <a16:creationId xmlns:a16="http://schemas.microsoft.com/office/drawing/2014/main" id="{36375EB2-7ACA-4623-8632-2490DC5238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2233" y="4960621"/>
            <a:ext cx="868964" cy="868963"/>
          </a:xfrm>
          <a:prstGeom prst="rect">
            <a:avLst/>
          </a:prstGeom>
        </p:spPr>
      </p:pic>
      <p:pic>
        <p:nvPicPr>
          <p:cNvPr id="28" name="Graphic 27" descr="Lightbulb and gear">
            <a:extLst>
              <a:ext uri="{FF2B5EF4-FFF2-40B4-BE49-F238E27FC236}">
                <a16:creationId xmlns:a16="http://schemas.microsoft.com/office/drawing/2014/main" id="{789F9701-9507-44D1-83F2-AC33536F2E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12233" y="2349082"/>
            <a:ext cx="868964" cy="868963"/>
          </a:xfrm>
          <a:prstGeom prst="rect">
            <a:avLst/>
          </a:prstGeom>
        </p:spPr>
      </p:pic>
      <p:pic>
        <p:nvPicPr>
          <p:cNvPr id="29" name="Graphic 28" descr="Business Growth">
            <a:extLst>
              <a:ext uri="{FF2B5EF4-FFF2-40B4-BE49-F238E27FC236}">
                <a16:creationId xmlns:a16="http://schemas.microsoft.com/office/drawing/2014/main" id="{22AF92CF-2818-4823-B5CB-AFF9168C0A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5133" y="2349082"/>
            <a:ext cx="868964" cy="868963"/>
          </a:xfrm>
          <a:prstGeom prst="rect">
            <a:avLst/>
          </a:prstGeom>
        </p:spPr>
      </p:pic>
      <p:pic>
        <p:nvPicPr>
          <p:cNvPr id="30" name="Graphic 29" descr="Lecturer">
            <a:extLst>
              <a:ext uri="{FF2B5EF4-FFF2-40B4-BE49-F238E27FC236}">
                <a16:creationId xmlns:a16="http://schemas.microsoft.com/office/drawing/2014/main" id="{5DCE0CE9-B190-4382-9663-592C7498D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96583" y="4960621"/>
            <a:ext cx="868964" cy="868963"/>
          </a:xfrm>
          <a:prstGeom prst="rect">
            <a:avLst/>
          </a:prstGeom>
        </p:spPr>
      </p:pic>
      <p:pic>
        <p:nvPicPr>
          <p:cNvPr id="31" name="Graphic 30" descr="Scales of justice">
            <a:extLst>
              <a:ext uri="{FF2B5EF4-FFF2-40B4-BE49-F238E27FC236}">
                <a16:creationId xmlns:a16="http://schemas.microsoft.com/office/drawing/2014/main" id="{C6C94696-CBB1-47DA-A750-3035B7EA05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58032" y="4960621"/>
            <a:ext cx="868964" cy="868963"/>
          </a:xfrm>
          <a:prstGeom prst="rect">
            <a:avLst/>
          </a:prstGeom>
        </p:spPr>
      </p:pic>
      <p:sp>
        <p:nvSpPr>
          <p:cNvPr id="32" name="Rectangle: Rounded Corners 31">
            <a:hlinkClick r:id="rId22"/>
            <a:extLst>
              <a:ext uri="{FF2B5EF4-FFF2-40B4-BE49-F238E27FC236}">
                <a16:creationId xmlns:a16="http://schemas.microsoft.com/office/drawing/2014/main" id="{4370470C-911A-4C62-BC74-11468F46F66B}"/>
              </a:ext>
            </a:extLst>
          </p:cNvPr>
          <p:cNvSpPr/>
          <p:nvPr/>
        </p:nvSpPr>
        <p:spPr bwMode="auto">
          <a:xfrm>
            <a:off x="1137115" y="3538293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rtl="0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kern="1200" dirty="0">
                <a:solidFill>
                  <a:schemeClr val="bg1"/>
                </a:solidFill>
                <a:latin typeface="Arial" charset="0"/>
                <a:ea typeface="+mn-ea"/>
                <a:cs typeface="Times New Roman" pitchFamily="18" charset="0"/>
              </a:rPr>
              <a:t>Visit Website</a:t>
            </a:r>
          </a:p>
        </p:txBody>
      </p:sp>
      <p:sp>
        <p:nvSpPr>
          <p:cNvPr id="33" name="Rectangle: Rounded Corners 32">
            <a:hlinkClick r:id="rId23"/>
            <a:extLst>
              <a:ext uri="{FF2B5EF4-FFF2-40B4-BE49-F238E27FC236}">
                <a16:creationId xmlns:a16="http://schemas.microsoft.com/office/drawing/2014/main" id="{3FEA5F28-781B-4826-A448-C3C8008B8B0B}"/>
              </a:ext>
            </a:extLst>
          </p:cNvPr>
          <p:cNvSpPr/>
          <p:nvPr/>
        </p:nvSpPr>
        <p:spPr bwMode="auto">
          <a:xfrm>
            <a:off x="3298565" y="3538293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4" name="Rectangle: Rounded Corners 33">
            <a:hlinkClick r:id="rId24"/>
            <a:extLst>
              <a:ext uri="{FF2B5EF4-FFF2-40B4-BE49-F238E27FC236}">
                <a16:creationId xmlns:a16="http://schemas.microsoft.com/office/drawing/2014/main" id="{9E3E3F31-607A-451A-B56B-9A80D87515D5}"/>
              </a:ext>
            </a:extLst>
          </p:cNvPr>
          <p:cNvSpPr/>
          <p:nvPr/>
        </p:nvSpPr>
        <p:spPr bwMode="auto">
          <a:xfrm>
            <a:off x="5460015" y="3538293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5" name="Rectangle: Rounded Corners 34">
            <a:hlinkClick r:id="rId25"/>
            <a:extLst>
              <a:ext uri="{FF2B5EF4-FFF2-40B4-BE49-F238E27FC236}">
                <a16:creationId xmlns:a16="http://schemas.microsoft.com/office/drawing/2014/main" id="{8CBA3807-CCE9-4F1F-B574-9A19D70BF299}"/>
              </a:ext>
            </a:extLst>
          </p:cNvPr>
          <p:cNvSpPr/>
          <p:nvPr/>
        </p:nvSpPr>
        <p:spPr bwMode="auto">
          <a:xfrm>
            <a:off x="7621465" y="3538293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6" name="Rectangle: Rounded Corners 35">
            <a:hlinkClick r:id="rId26"/>
            <a:extLst>
              <a:ext uri="{FF2B5EF4-FFF2-40B4-BE49-F238E27FC236}">
                <a16:creationId xmlns:a16="http://schemas.microsoft.com/office/drawing/2014/main" id="{DD543C03-5C66-473F-9A0F-84FD2A7F8DFE}"/>
              </a:ext>
            </a:extLst>
          </p:cNvPr>
          <p:cNvSpPr/>
          <p:nvPr/>
        </p:nvSpPr>
        <p:spPr bwMode="auto">
          <a:xfrm>
            <a:off x="9782914" y="3538293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7" name="Rectangle: Rounded Corners 36">
            <a:hlinkClick r:id="rId27"/>
            <a:extLst>
              <a:ext uri="{FF2B5EF4-FFF2-40B4-BE49-F238E27FC236}">
                <a16:creationId xmlns:a16="http://schemas.microsoft.com/office/drawing/2014/main" id="{3811FF16-48C3-4C27-949E-D9A55269C53D}"/>
              </a:ext>
            </a:extLst>
          </p:cNvPr>
          <p:cNvSpPr/>
          <p:nvPr/>
        </p:nvSpPr>
        <p:spPr bwMode="auto">
          <a:xfrm>
            <a:off x="1137115" y="6145568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8" name="Rectangle: Rounded Corners 37">
            <a:hlinkClick r:id="rId28"/>
            <a:extLst>
              <a:ext uri="{FF2B5EF4-FFF2-40B4-BE49-F238E27FC236}">
                <a16:creationId xmlns:a16="http://schemas.microsoft.com/office/drawing/2014/main" id="{DE89133E-F1DB-49A2-A468-0FAF06DECD91}"/>
              </a:ext>
            </a:extLst>
          </p:cNvPr>
          <p:cNvSpPr/>
          <p:nvPr/>
        </p:nvSpPr>
        <p:spPr bwMode="auto">
          <a:xfrm>
            <a:off x="5460015" y="6145568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39" name="Rectangle: Rounded Corners 38">
            <a:hlinkClick r:id="rId29"/>
            <a:extLst>
              <a:ext uri="{FF2B5EF4-FFF2-40B4-BE49-F238E27FC236}">
                <a16:creationId xmlns:a16="http://schemas.microsoft.com/office/drawing/2014/main" id="{CF296990-A163-46F9-BD0B-2B08DC29FD36}"/>
              </a:ext>
            </a:extLst>
          </p:cNvPr>
          <p:cNvSpPr/>
          <p:nvPr/>
        </p:nvSpPr>
        <p:spPr bwMode="auto">
          <a:xfrm>
            <a:off x="7621465" y="6145568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40" name="Rectangle: Rounded Corners 39">
            <a:hlinkClick r:id="rId30"/>
            <a:extLst>
              <a:ext uri="{FF2B5EF4-FFF2-40B4-BE49-F238E27FC236}">
                <a16:creationId xmlns:a16="http://schemas.microsoft.com/office/drawing/2014/main" id="{227808BD-9D8D-4654-B7DD-B98D6E5BEC3D}"/>
              </a:ext>
            </a:extLst>
          </p:cNvPr>
          <p:cNvSpPr/>
          <p:nvPr/>
        </p:nvSpPr>
        <p:spPr bwMode="auto">
          <a:xfrm>
            <a:off x="9782914" y="6145568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sp>
        <p:nvSpPr>
          <p:cNvPr id="41" name="Rectangle: Rounded Corners 40">
            <a:hlinkClick r:id="rId31"/>
            <a:extLst>
              <a:ext uri="{FF2B5EF4-FFF2-40B4-BE49-F238E27FC236}">
                <a16:creationId xmlns:a16="http://schemas.microsoft.com/office/drawing/2014/main" id="{5D6D3373-0798-49EE-A6FE-66FF1C483D4B}"/>
              </a:ext>
            </a:extLst>
          </p:cNvPr>
          <p:cNvSpPr/>
          <p:nvPr/>
        </p:nvSpPr>
        <p:spPr bwMode="auto">
          <a:xfrm>
            <a:off x="3298565" y="6145568"/>
            <a:ext cx="1219200" cy="216876"/>
          </a:xfrm>
          <a:prstGeom prst="roundRect">
            <a:avLst>
              <a:gd name="adj" fmla="val 29140"/>
            </a:avLst>
          </a:prstGeom>
          <a:solidFill>
            <a:srgbClr val="3EA9F5"/>
          </a:solidFill>
          <a:ln>
            <a:noFill/>
          </a:ln>
          <a:effectLst/>
        </p:spPr>
        <p:txBody>
          <a:bodyPr wrap="square" lIns="91428" tIns="137160" rIns="91428" bIns="91440" rtlCol="0" anchor="ctr">
            <a:noAutofit/>
          </a:bodyPr>
          <a:lstStyle/>
          <a:p>
            <a:pPr algn="ctr" defTabSz="623853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1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Visit Website</a:t>
            </a:r>
          </a:p>
        </p:txBody>
      </p:sp>
      <p:pic>
        <p:nvPicPr>
          <p:cNvPr id="42" name="Graphic 41" descr="Stream">
            <a:extLst>
              <a:ext uri="{FF2B5EF4-FFF2-40B4-BE49-F238E27FC236}">
                <a16:creationId xmlns:a16="http://schemas.microsoft.com/office/drawing/2014/main" id="{D9B18B2F-DC3C-4B11-AA46-EA874A31DF9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57152" y="4921156"/>
            <a:ext cx="902026" cy="902026"/>
          </a:xfrm>
          <a:prstGeom prst="rect">
            <a:avLst/>
          </a:prstGeom>
        </p:spPr>
      </p:pic>
      <p:pic>
        <p:nvPicPr>
          <p:cNvPr id="43" name="Graphic 42" descr="Playbook">
            <a:extLst>
              <a:ext uri="{FF2B5EF4-FFF2-40B4-BE49-F238E27FC236}">
                <a16:creationId xmlns:a16="http://schemas.microsoft.com/office/drawing/2014/main" id="{099C55EB-628E-4298-9913-CF62438ADE7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50965" y="233262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AE37A-9246-4985-8F29-8D68449D9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40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99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BD01E70-F8C7-493C-AEDD-E5492D344E9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55993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63" name="think-cell Slide" r:id="rId6" imgW="425" imgH="426" progId="TCLayout.ActiveDocument.1">
                  <p:embed/>
                </p:oleObj>
              </mc:Choice>
              <mc:Fallback>
                <p:oleObj name="think-cell Slide" r:id="rId6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AA098EA-8CD1-417F-A724-88393CE457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13FD-AA7D-4249-90D7-70AF85BE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80008" cy="1091318"/>
          </a:xfrm>
        </p:spPr>
        <p:txBody>
          <a:bodyPr>
            <a:normAutofit/>
          </a:bodyPr>
          <a:lstStyle/>
          <a:p>
            <a:r>
              <a:rPr lang="en-US" sz="2200" dirty="0">
                <a:sym typeface="Arial" panose="020B0604020202020204" pitchFamily="34" charset="0"/>
              </a:rPr>
              <a:t>Interested in multiple Business &amp; Consulting Toolkits? Get access to all our Toolkits for </a:t>
            </a:r>
            <a:r>
              <a:rPr lang="en-US" sz="2200" u="sng" dirty="0">
                <a:sym typeface="Arial" panose="020B0604020202020204" pitchFamily="34" charset="0"/>
              </a:rPr>
              <a:t>half the price</a:t>
            </a:r>
            <a:r>
              <a:rPr lang="en-US" sz="2200" dirty="0">
                <a:sym typeface="Arial" panose="020B0604020202020204" pitchFamily="34" charset="0"/>
              </a:rPr>
              <a:t> with the Gold Business &amp; Consulting Package</a:t>
            </a:r>
          </a:p>
        </p:txBody>
      </p:sp>
      <p:sp>
        <p:nvSpPr>
          <p:cNvPr id="4" name="TextBox 3">
            <a:hlinkClick r:id="rId8"/>
            <a:extLst>
              <a:ext uri="{FF2B5EF4-FFF2-40B4-BE49-F238E27FC236}">
                <a16:creationId xmlns:a16="http://schemas.microsoft.com/office/drawing/2014/main" id="{1BC1B3F3-AD3B-48B8-9C10-684287D0D20A}"/>
              </a:ext>
            </a:extLst>
          </p:cNvPr>
          <p:cNvSpPr txBox="1"/>
          <p:nvPr/>
        </p:nvSpPr>
        <p:spPr>
          <a:xfrm>
            <a:off x="3717338" y="6167298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linkClick r:id="rId9"/>
              </a:rPr>
              <a:t>www.slidebooks.com</a:t>
            </a: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530D23B6-B04F-4109-B341-3DBA966E11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76" y="1691337"/>
            <a:ext cx="4699725" cy="3524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724769-7F7A-49A0-978E-58661220D668}"/>
              </a:ext>
            </a:extLst>
          </p:cNvPr>
          <p:cNvSpPr txBox="1">
            <a:spLocks/>
          </p:cNvSpPr>
          <p:nvPr/>
        </p:nvSpPr>
        <p:spPr>
          <a:xfrm>
            <a:off x="3718927" y="5354978"/>
            <a:ext cx="4797423" cy="423802"/>
          </a:xfrm>
          <a:prstGeom prst="rect">
            <a:avLst/>
          </a:prstGeom>
        </p:spPr>
        <p:txBody>
          <a:bodyPr/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1800" kern="0" dirty="0"/>
              <a:t>Gold Business &amp; Consulting Package</a:t>
            </a:r>
          </a:p>
        </p:txBody>
      </p:sp>
      <p:sp>
        <p:nvSpPr>
          <p:cNvPr id="11" name="Rectangle: Rounded Corners 10">
            <a:hlinkClick r:id="rId10"/>
            <a:extLst>
              <a:ext uri="{FF2B5EF4-FFF2-40B4-BE49-F238E27FC236}">
                <a16:creationId xmlns:a16="http://schemas.microsoft.com/office/drawing/2014/main" id="{523DBC1D-DD8D-4DA5-94CC-277FB53AA1DE}"/>
              </a:ext>
            </a:extLst>
          </p:cNvPr>
          <p:cNvSpPr/>
          <p:nvPr/>
        </p:nvSpPr>
        <p:spPr bwMode="auto">
          <a:xfrm>
            <a:off x="5323400" y="5812764"/>
            <a:ext cx="1588476" cy="331198"/>
          </a:xfrm>
          <a:prstGeom prst="roundRect">
            <a:avLst>
              <a:gd name="adj" fmla="val 19468"/>
            </a:avLst>
          </a:prstGeom>
          <a:solidFill>
            <a:srgbClr val="3EA9F5"/>
          </a:solidFill>
          <a:ln>
            <a:noFill/>
          </a:ln>
        </p:spPr>
        <p:txBody>
          <a:bodyPr wrap="square" lIns="91428" tIns="365760" rIns="91428" bIns="91440" rtlCol="0" anchor="ctr">
            <a:noAutofit/>
          </a:bodyPr>
          <a:lstStyle/>
          <a:p>
            <a:pPr algn="ctr" defTabSz="623853" rtl="0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endParaRPr lang="en-US" sz="2000" b="1" kern="1200" dirty="0">
              <a:solidFill>
                <a:schemeClr val="bg1"/>
              </a:solidFill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3" name="TextBox 12">
            <a:hlinkClick r:id="rId12"/>
            <a:extLst>
              <a:ext uri="{FF2B5EF4-FFF2-40B4-BE49-F238E27FC236}">
                <a16:creationId xmlns:a16="http://schemas.microsoft.com/office/drawing/2014/main" id="{9323C349-62E8-4FBD-AB14-A96D3D6D8849}"/>
              </a:ext>
            </a:extLst>
          </p:cNvPr>
          <p:cNvSpPr txBox="1"/>
          <p:nvPr/>
        </p:nvSpPr>
        <p:spPr>
          <a:xfrm>
            <a:off x="5323400" y="5789428"/>
            <a:ext cx="158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Learn More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F4260-85F5-47B2-8F90-716F66040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41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585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4BA662-CDE2-4A20-B082-F06179C98F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2884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37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4BA662-CDE2-4A20-B082-F06179C98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088ED2B-BEA3-4D03-95DE-285838A9FD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13FD-AA7D-4249-90D7-70AF85BE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80008" cy="109131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Need more help?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Hire one of our Management Consultants for $4,000 a day</a:t>
            </a:r>
          </a:p>
        </p:txBody>
      </p:sp>
      <p:sp>
        <p:nvSpPr>
          <p:cNvPr id="7" name="Rectangle: Rounded Corners 6">
            <a:hlinkClick r:id="rId8"/>
            <a:extLst>
              <a:ext uri="{FF2B5EF4-FFF2-40B4-BE49-F238E27FC236}">
                <a16:creationId xmlns:a16="http://schemas.microsoft.com/office/drawing/2014/main" id="{FCF3B6F5-0780-4160-979E-CDC4B2E2F5EC}"/>
              </a:ext>
            </a:extLst>
          </p:cNvPr>
          <p:cNvSpPr/>
          <p:nvPr/>
        </p:nvSpPr>
        <p:spPr bwMode="auto">
          <a:xfrm>
            <a:off x="4981532" y="6078414"/>
            <a:ext cx="2697480" cy="362068"/>
          </a:xfrm>
          <a:prstGeom prst="roundRect">
            <a:avLst>
              <a:gd name="adj" fmla="val 17808"/>
            </a:avLst>
          </a:prstGeom>
          <a:solidFill>
            <a:srgbClr val="3EA9F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28" tIns="228600" rIns="91428" bIns="91440" rtlCol="0" anchor="ctr">
            <a:noAutofit/>
          </a:bodyPr>
          <a:lstStyle/>
          <a:p>
            <a:pPr algn="ctr" defTabSz="623853" rtl="0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Arial" charset="0"/>
                <a:ea typeface="+mn-ea"/>
                <a:cs typeface="Times New Roman" pitchFamily="18" charset="0"/>
              </a:rPr>
              <a:t>Learn More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4D29E9-1B7D-4A64-8E8E-C27E8D1095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5" t="6088" r="1275" b="2732"/>
          <a:stretch/>
        </p:blipFill>
        <p:spPr>
          <a:xfrm>
            <a:off x="2549769" y="1754442"/>
            <a:ext cx="7625862" cy="20790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60087E-C6E5-459E-91E3-868F1F6628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46" t="3679" r="1268" b="2977"/>
          <a:stretch/>
        </p:blipFill>
        <p:spPr>
          <a:xfrm>
            <a:off x="2549770" y="3956538"/>
            <a:ext cx="7625862" cy="199878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8DAB30E-4A95-4189-A17B-D6BED1B10135}"/>
              </a:ext>
            </a:extLst>
          </p:cNvPr>
          <p:cNvSpPr/>
          <p:nvPr/>
        </p:nvSpPr>
        <p:spPr>
          <a:xfrm>
            <a:off x="4999118" y="1754442"/>
            <a:ext cx="123868" cy="420088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9C9D-04F3-4DAC-9FB5-A9FED928C93B}"/>
              </a:ext>
            </a:extLst>
          </p:cNvPr>
          <p:cNvSpPr/>
          <p:nvPr/>
        </p:nvSpPr>
        <p:spPr>
          <a:xfrm>
            <a:off x="7599492" y="1754442"/>
            <a:ext cx="123868" cy="420088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D2C8E5D7-AC04-4E2C-9792-0446931001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4286" y="2595384"/>
            <a:ext cx="300385" cy="397119"/>
          </a:xfrm>
          <a:prstGeom prst="rect">
            <a:avLst/>
          </a:prstGeom>
        </p:spPr>
      </p:pic>
      <p:pic>
        <p:nvPicPr>
          <p:cNvPr id="24" name="Picture 23">
            <a:hlinkClick r:id="rId8"/>
            <a:extLst>
              <a:ext uri="{FF2B5EF4-FFF2-40B4-BE49-F238E27FC236}">
                <a16:creationId xmlns:a16="http://schemas.microsoft.com/office/drawing/2014/main" id="{B314C5B3-2F6B-4708-ACA1-B57996468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4286" y="4757370"/>
            <a:ext cx="300385" cy="397119"/>
          </a:xfrm>
          <a:prstGeom prst="rect">
            <a:avLst/>
          </a:prstGeom>
        </p:spPr>
      </p:pic>
      <p:pic>
        <p:nvPicPr>
          <p:cNvPr id="25" name="Picture 24">
            <a:hlinkClick r:id="rId8"/>
            <a:extLst>
              <a:ext uri="{FF2B5EF4-FFF2-40B4-BE49-F238E27FC236}">
                <a16:creationId xmlns:a16="http://schemas.microsoft.com/office/drawing/2014/main" id="{86ECF5B0-5544-4705-9293-14DB7FC5A0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9748470" y="2595384"/>
            <a:ext cx="300385" cy="397119"/>
          </a:xfrm>
          <a:prstGeom prst="rect">
            <a:avLst/>
          </a:prstGeom>
        </p:spPr>
      </p:pic>
      <p:pic>
        <p:nvPicPr>
          <p:cNvPr id="26" name="Picture 25">
            <a:hlinkClick r:id="rId8"/>
            <a:extLst>
              <a:ext uri="{FF2B5EF4-FFF2-40B4-BE49-F238E27FC236}">
                <a16:creationId xmlns:a16="http://schemas.microsoft.com/office/drawing/2014/main" id="{DF0A0498-A119-43DD-8585-C703C0666C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9748470" y="4757370"/>
            <a:ext cx="300385" cy="3971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CE6B-D7D6-49AF-83FE-4C16649B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42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62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32FE54-3FF5-4B4C-8DBC-DAAD65190E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0788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1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32FE54-3FF5-4B4C-8DBC-DAAD65190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9313AF4-C8B1-42E4-ACB5-22D9C13E37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113FD-AA7D-4249-90D7-70AF85BE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15" y="365126"/>
            <a:ext cx="11080008" cy="109131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Thanks for your attention!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AB30E-4A95-4189-A17B-D6BED1B10135}"/>
              </a:ext>
            </a:extLst>
          </p:cNvPr>
          <p:cNvSpPr/>
          <p:nvPr/>
        </p:nvSpPr>
        <p:spPr>
          <a:xfrm>
            <a:off x="4993256" y="1754442"/>
            <a:ext cx="123868" cy="420088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9C9D-04F3-4DAC-9FB5-A9FED928C93B}"/>
              </a:ext>
            </a:extLst>
          </p:cNvPr>
          <p:cNvSpPr/>
          <p:nvPr/>
        </p:nvSpPr>
        <p:spPr>
          <a:xfrm>
            <a:off x="7599492" y="1754442"/>
            <a:ext cx="123868" cy="420088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9C5DE39E-F383-449D-AC9E-CE43548C42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70" y="2473570"/>
            <a:ext cx="5571924" cy="1636509"/>
          </a:xfrm>
          <a:prstGeom prst="rect">
            <a:avLst/>
          </a:prstGeom>
        </p:spPr>
      </p:pic>
      <p:sp>
        <p:nvSpPr>
          <p:cNvPr id="5" name="Rectangle: Rounded Corners 4">
            <a:hlinkClick r:id="rId8"/>
            <a:extLst>
              <a:ext uri="{FF2B5EF4-FFF2-40B4-BE49-F238E27FC236}">
                <a16:creationId xmlns:a16="http://schemas.microsoft.com/office/drawing/2014/main" id="{FF157264-E35D-4C02-921F-0940E6F2CA43}"/>
              </a:ext>
            </a:extLst>
          </p:cNvPr>
          <p:cNvSpPr/>
          <p:nvPr/>
        </p:nvSpPr>
        <p:spPr bwMode="auto">
          <a:xfrm>
            <a:off x="4448318" y="4454770"/>
            <a:ext cx="2948940" cy="362068"/>
          </a:xfrm>
          <a:prstGeom prst="roundRect">
            <a:avLst>
              <a:gd name="adj" fmla="val 17808"/>
            </a:avLst>
          </a:prstGeom>
          <a:solidFill>
            <a:srgbClr val="3EA9F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28" tIns="228600" rIns="91428" bIns="91440" rtlCol="0" anchor="ctr">
            <a:noAutofit/>
          </a:bodyPr>
          <a:lstStyle/>
          <a:p>
            <a:pPr algn="ctr" defTabSz="623853" rtl="0" fontAlgn="base">
              <a:lnSpc>
                <a:spcPts val="11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Arial" charset="0"/>
                <a:ea typeface="+mn-ea"/>
                <a:cs typeface="Times New Roman" pitchFamily="18" charset="0"/>
              </a:rPr>
              <a:t>www.slidebooks.com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029769-9B2F-4A51-8446-2206A9A2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43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06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22130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62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Financial modeling 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5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69917-7028-453B-A355-3340CDFC19C0}"/>
              </a:ext>
            </a:extLst>
          </p:cNvPr>
          <p:cNvSpPr txBox="1"/>
          <p:nvPr/>
        </p:nvSpPr>
        <p:spPr>
          <a:xfrm>
            <a:off x="514350" y="2134507"/>
            <a:ext cx="11072812" cy="412081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180000" rIns="108000" rtlCol="0">
            <a:noAutofit/>
          </a:bodyPr>
          <a:lstStyle/>
          <a:p>
            <a:pPr marL="146050" indent="-146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Financial modeling is the task of building an abstract representation of a real world financial situation</a:t>
            </a:r>
          </a:p>
          <a:p>
            <a:pPr marL="146050" indent="-146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abstract representation is called a financial model</a:t>
            </a:r>
          </a:p>
          <a:p>
            <a:pPr marL="146050" indent="-146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financial model is designed to represent a simplified version of the performance of a financial asset, a project, or any other investment</a:t>
            </a:r>
          </a:p>
          <a:p>
            <a:pPr marL="146050" indent="-146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financial model is generally build around financial statements such as the income statement, the balance sheet and the cash flow statement</a:t>
            </a:r>
          </a:p>
          <a:p>
            <a:pPr marL="146050" indent="-1460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most commonly tool used to build a financial model is Excel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98B66-19B3-4F5E-AE65-D5A933B811D6}"/>
              </a:ext>
            </a:extLst>
          </p:cNvPr>
          <p:cNvSpPr txBox="1"/>
          <p:nvPr/>
        </p:nvSpPr>
        <p:spPr>
          <a:xfrm>
            <a:off x="514350" y="1679345"/>
            <a:ext cx="11072812" cy="45516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84072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58B7AFD-01BB-4A7B-A3BF-F54B179CB4E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14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58B7AFD-01BB-4A7B-A3BF-F54B179CB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F1A89B61-F9C9-4B44-9B25-CF7D03A78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034-64E8-4435-BFA1-43956B75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44048-DBDE-413B-8AF9-F87D45AC1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7492" y="2034567"/>
            <a:ext cx="10549671" cy="4278094"/>
          </a:xfrm>
        </p:spPr>
        <p:txBody>
          <a:bodyPr wrap="square">
            <a:spAutoFit/>
          </a:bodyPr>
          <a:lstStyle/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is Financial Modeling?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b="1" dirty="0">
                <a:solidFill>
                  <a:schemeClr val="tx1"/>
                </a:solidFill>
              </a:rPr>
              <a:t>How to plan and design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How to build an Excel Financial Model?</a:t>
            </a:r>
          </a:p>
          <a:p>
            <a:pPr marL="457200" lvl="0" indent="-342900">
              <a:spcBef>
                <a:spcPts val="4000"/>
              </a:spcBef>
              <a:spcAft>
                <a:spcPts val="400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/>
                </a:solidFill>
              </a:rPr>
              <a:t>What are the key formulas to use in your Financial Model?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F0877-572A-45D9-B70B-77449C9C1013}"/>
              </a:ext>
            </a:extLst>
          </p:cNvPr>
          <p:cNvSpPr/>
          <p:nvPr/>
        </p:nvSpPr>
        <p:spPr>
          <a:xfrm>
            <a:off x="890954" y="2035861"/>
            <a:ext cx="146538" cy="4276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Graphic 4" descr="List">
            <a:extLst>
              <a:ext uri="{FF2B5EF4-FFF2-40B4-BE49-F238E27FC236}">
                <a16:creationId xmlns:a16="http://schemas.microsoft.com/office/drawing/2014/main" id="{56B1C362-96F1-4BC9-AC8E-F365FD8F8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8137" y="511345"/>
            <a:ext cx="914400" cy="914400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B0723E2-2BCC-475F-B6CC-F876EF6C9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1195" y="6632714"/>
            <a:ext cx="2743200" cy="187565"/>
          </a:xfrm>
        </p:spPr>
        <p:txBody>
          <a:bodyPr vert="horz" lIns="91440" tIns="0" rIns="0" bIns="45720" rtlCol="0" anchor="ctr"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6</a:t>
            </a:fld>
            <a:endParaRPr lang="en-US" sz="1000" dirty="0">
              <a:solidFill>
                <a:srgbClr val="ADA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5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16317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38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Ensure that you are clear about your goal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7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69917-7028-453B-A355-3340CDFC19C0}"/>
              </a:ext>
            </a:extLst>
          </p:cNvPr>
          <p:cNvSpPr txBox="1"/>
          <p:nvPr/>
        </p:nvSpPr>
        <p:spPr>
          <a:xfrm>
            <a:off x="559594" y="1983816"/>
            <a:ext cx="11072812" cy="4120819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 anchor="ctr">
            <a:no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Switch off your computer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Define the question your financial model needs to answer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Identify the blank slides in your storyline that will have to be completed by your financial model outputs sheet(s)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Identify what will not be solved by your model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Create and agree on a work plan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b="1" dirty="0"/>
              <a:t>Do a back of the envelope calculation to give you an idea of the final answer</a:t>
            </a:r>
          </a:p>
        </p:txBody>
      </p:sp>
    </p:spTree>
    <p:extLst>
      <p:ext uri="{BB962C8B-B14F-4D97-AF65-F5344CB8AC3E}">
        <p14:creationId xmlns:p14="http://schemas.microsoft.com/office/powerpoint/2010/main" val="302894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0268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63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Draw out a driver tree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8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17BB0-8B8B-4202-924A-0AB6162F7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24" y="4294283"/>
            <a:ext cx="1177636" cy="73434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Company Value Creation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C131E-0DA5-4677-874F-982E4C33F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794" y="2975463"/>
            <a:ext cx="1600737" cy="77367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dirty="0">
                <a:ea typeface="ＭＳ Ｐゴシック" pitchFamily="50" charset="-128"/>
              </a:rPr>
              <a:t>Increase net</a:t>
            </a:r>
          </a:p>
          <a:p>
            <a:pPr algn="ctr">
              <a:defRPr/>
            </a:pPr>
            <a:r>
              <a:rPr lang="en-US" altLang="ja-JP" sz="1050" dirty="0">
                <a:ea typeface="ＭＳ Ｐゴシック" pitchFamily="50" charset="-128"/>
              </a:rPr>
              <a:t>Operating profit less </a:t>
            </a:r>
            <a:br>
              <a:rPr lang="en-US" altLang="ja-JP" sz="1050" dirty="0">
                <a:ea typeface="ＭＳ Ｐゴシック" pitchFamily="50" charset="-128"/>
              </a:rPr>
            </a:br>
            <a:r>
              <a:rPr lang="en-US" altLang="ja-JP" sz="1050" dirty="0">
                <a:ea typeface="ＭＳ Ｐゴシック" pitchFamily="50" charset="-128"/>
              </a:rPr>
              <a:t>adjusted</a:t>
            </a:r>
          </a:p>
          <a:p>
            <a:pPr algn="ctr">
              <a:defRPr/>
            </a:pPr>
            <a:r>
              <a:rPr lang="en-US" altLang="ja-JP" sz="1050" dirty="0">
                <a:ea typeface="ＭＳ Ｐゴシック" pitchFamily="50" charset="-128"/>
              </a:rPr>
              <a:t>Taxes  (NOPLAT)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69F765-08F6-44DA-8FDE-9EC56359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794" y="5573769"/>
            <a:ext cx="1600737" cy="77367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Improve capital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allocation</a:t>
            </a:r>
          </a:p>
        </p:txBody>
      </p: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915D3ECA-C658-4E57-AEBD-A91ECF8C867E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1779660" y="3362302"/>
            <a:ext cx="589134" cy="129915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2" name="AutoShape 9">
            <a:extLst>
              <a:ext uri="{FF2B5EF4-FFF2-40B4-BE49-F238E27FC236}">
                <a16:creationId xmlns:a16="http://schemas.microsoft.com/office/drawing/2014/main" id="{F881DDAD-DEA8-455C-ACEB-F8EA2A733301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>
            <a:off x="1779660" y="4661455"/>
            <a:ext cx="589134" cy="129915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4" name="AutoShape 10">
            <a:extLst>
              <a:ext uri="{FF2B5EF4-FFF2-40B4-BE49-F238E27FC236}">
                <a16:creationId xmlns:a16="http://schemas.microsoft.com/office/drawing/2014/main" id="{CF2EF93B-009C-4143-ACA1-5B577C38071D}"/>
              </a:ext>
            </a:extLst>
          </p:cNvPr>
          <p:cNvCxnSpPr>
            <a:cxnSpLocks noChangeShapeType="1"/>
            <a:stCxn id="9" idx="3"/>
            <a:endCxn id="10" idx="1"/>
          </p:cNvCxnSpPr>
          <p:nvPr/>
        </p:nvCxnSpPr>
        <p:spPr bwMode="auto">
          <a:xfrm flipV="1">
            <a:off x="3969531" y="5660659"/>
            <a:ext cx="589134" cy="2999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4721899A-2C2A-4E19-9CD8-928F58017699}"/>
              </a:ext>
            </a:extLst>
          </p:cNvPr>
          <p:cNvCxnSpPr>
            <a:cxnSpLocks noChangeShapeType="1"/>
            <a:stCxn id="8" idx="3"/>
            <a:endCxn id="17" idx="1"/>
          </p:cNvCxnSpPr>
          <p:nvPr/>
        </p:nvCxnSpPr>
        <p:spPr bwMode="auto">
          <a:xfrm flipV="1">
            <a:off x="3969531" y="2490072"/>
            <a:ext cx="589134" cy="87223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863972D7-62AA-4E8C-B4AC-3A03029D26D0}"/>
              </a:ext>
            </a:extLst>
          </p:cNvPr>
          <p:cNvCxnSpPr>
            <a:cxnSpLocks noChangeShapeType="1"/>
            <a:stCxn id="8" idx="3"/>
            <a:endCxn id="15" idx="1"/>
          </p:cNvCxnSpPr>
          <p:nvPr/>
        </p:nvCxnSpPr>
        <p:spPr bwMode="auto">
          <a:xfrm>
            <a:off x="3969531" y="3362302"/>
            <a:ext cx="589134" cy="87154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DF13-BD1C-4E74-9958-E7583B14C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665" y="5462455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Capital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deployment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976F32-9F27-44B6-ACCA-D2195806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665" y="4035644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Decrease operating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expenses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21891F-349C-4A9B-AB41-1FCB61735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665" y="2291185"/>
            <a:ext cx="1600737" cy="39777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Increase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gross profit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21C5297C-9848-4075-BA52-9FB649C05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8665" y="6062352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Cost of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capital</a:t>
            </a:r>
          </a:p>
        </p:txBody>
      </p:sp>
      <p:cxnSp>
        <p:nvCxnSpPr>
          <p:cNvPr id="21" name="AutoShape 25">
            <a:extLst>
              <a:ext uri="{FF2B5EF4-FFF2-40B4-BE49-F238E27FC236}">
                <a16:creationId xmlns:a16="http://schemas.microsoft.com/office/drawing/2014/main" id="{B2186E94-871A-4ADD-841C-8BD92CCDF141}"/>
              </a:ext>
            </a:extLst>
          </p:cNvPr>
          <p:cNvCxnSpPr>
            <a:cxnSpLocks noChangeShapeType="1"/>
            <a:stCxn id="9" idx="3"/>
            <a:endCxn id="20" idx="1"/>
          </p:cNvCxnSpPr>
          <p:nvPr/>
        </p:nvCxnSpPr>
        <p:spPr bwMode="auto">
          <a:xfrm>
            <a:off x="3969531" y="5960608"/>
            <a:ext cx="589134" cy="2999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24" name="Elbow Connector 25">
            <a:extLst>
              <a:ext uri="{FF2B5EF4-FFF2-40B4-BE49-F238E27FC236}">
                <a16:creationId xmlns:a16="http://schemas.microsoft.com/office/drawing/2014/main" id="{9DFCE53B-8944-4A05-9267-53EA8EA65645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 flipV="1">
            <a:off x="6159402" y="2138047"/>
            <a:ext cx="589134" cy="352025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6">
            <a:extLst>
              <a:ext uri="{FF2B5EF4-FFF2-40B4-BE49-F238E27FC236}">
                <a16:creationId xmlns:a16="http://schemas.microsoft.com/office/drawing/2014/main" id="{858FC81F-DC53-4796-A1DB-9A5B8684470C}"/>
              </a:ext>
            </a:extLst>
          </p:cNvPr>
          <p:cNvCxnSpPr>
            <a:stCxn id="17" idx="3"/>
            <a:endCxn id="22" idx="1"/>
          </p:cNvCxnSpPr>
          <p:nvPr/>
        </p:nvCxnSpPr>
        <p:spPr>
          <a:xfrm>
            <a:off x="6159402" y="2490072"/>
            <a:ext cx="589134" cy="351341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09B28F-562F-48F5-94AC-4E2C2339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2643209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Decrease manufacturing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costs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AD582C-A450-45A1-900E-19CD205B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1939160"/>
            <a:ext cx="1600737" cy="39777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Increase revenues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ADBBF7-DF91-45C2-B0B6-3FA8468C5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3932712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Reduce distribution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costs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5134B3-07AB-47EB-AFE3-165714F41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3228663"/>
            <a:ext cx="1600737" cy="39777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Reduce selling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costs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B558D5-2AD0-4AA3-9807-7212167C3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4841257"/>
            <a:ext cx="1600737" cy="39640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Reduce R&amp;D costs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D83CBD-020F-4D0F-A412-0230BD6E6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536" y="4392359"/>
            <a:ext cx="1600737" cy="397774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Reduce administrative</a:t>
            </a:r>
          </a:p>
          <a:p>
            <a:pPr algn="ctr">
              <a:defRPr/>
            </a:pPr>
            <a:r>
              <a:rPr lang="en-GB" altLang="ja-JP" sz="1050" dirty="0">
                <a:ea typeface="ＭＳ Ｐゴシック" pitchFamily="50" charset="-128"/>
              </a:rPr>
              <a:t>costs</a:t>
            </a:r>
          </a:p>
        </p:txBody>
      </p:sp>
      <p:cxnSp>
        <p:nvCxnSpPr>
          <p:cNvPr id="30" name="Elbow Connector 31">
            <a:extLst>
              <a:ext uri="{FF2B5EF4-FFF2-40B4-BE49-F238E27FC236}">
                <a16:creationId xmlns:a16="http://schemas.microsoft.com/office/drawing/2014/main" id="{2B455E7D-4498-4D73-8F94-9DB138BB0D7B}"/>
              </a:ext>
            </a:extLst>
          </p:cNvPr>
          <p:cNvCxnSpPr>
            <a:stCxn id="15" idx="3"/>
            <a:endCxn id="27" idx="1"/>
          </p:cNvCxnSpPr>
          <p:nvPr/>
        </p:nvCxnSpPr>
        <p:spPr>
          <a:xfrm flipV="1">
            <a:off x="6159402" y="3427550"/>
            <a:ext cx="589134" cy="8062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2">
            <a:extLst>
              <a:ext uri="{FF2B5EF4-FFF2-40B4-BE49-F238E27FC236}">
                <a16:creationId xmlns:a16="http://schemas.microsoft.com/office/drawing/2014/main" id="{D478BCB6-C42D-4E29-91BE-7E3C9D0E6A87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 flipV="1">
            <a:off x="6159402" y="4130916"/>
            <a:ext cx="589134" cy="102932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3">
            <a:extLst>
              <a:ext uri="{FF2B5EF4-FFF2-40B4-BE49-F238E27FC236}">
                <a16:creationId xmlns:a16="http://schemas.microsoft.com/office/drawing/2014/main" id="{F092784C-2059-4125-8B84-C96F8CE98A7C}"/>
              </a:ext>
            </a:extLst>
          </p:cNvPr>
          <p:cNvCxnSpPr>
            <a:stCxn id="15" idx="3"/>
            <a:endCxn id="29" idx="1"/>
          </p:cNvCxnSpPr>
          <p:nvPr/>
        </p:nvCxnSpPr>
        <p:spPr>
          <a:xfrm>
            <a:off x="6159402" y="4233848"/>
            <a:ext cx="589134" cy="3573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4">
            <a:extLst>
              <a:ext uri="{FF2B5EF4-FFF2-40B4-BE49-F238E27FC236}">
                <a16:creationId xmlns:a16="http://schemas.microsoft.com/office/drawing/2014/main" id="{4AF4B788-7ACA-47B3-AB24-A1AB02725C26}"/>
              </a:ext>
            </a:extLst>
          </p:cNvPr>
          <p:cNvCxnSpPr>
            <a:stCxn id="15" idx="3"/>
            <a:endCxn id="28" idx="1"/>
          </p:cNvCxnSpPr>
          <p:nvPr/>
        </p:nvCxnSpPr>
        <p:spPr>
          <a:xfrm>
            <a:off x="6159402" y="4233848"/>
            <a:ext cx="589134" cy="805613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3">
            <a:extLst>
              <a:ext uri="{FF2B5EF4-FFF2-40B4-BE49-F238E27FC236}">
                <a16:creationId xmlns:a16="http://schemas.microsoft.com/office/drawing/2014/main" id="{4441B6A5-AC77-4491-A456-34E19DFF95A5}"/>
              </a:ext>
            </a:extLst>
          </p:cNvPr>
          <p:cNvCxnSpPr>
            <a:stCxn id="23" idx="3"/>
            <a:endCxn id="35" idx="1"/>
          </p:cNvCxnSpPr>
          <p:nvPr/>
        </p:nvCxnSpPr>
        <p:spPr>
          <a:xfrm flipV="1">
            <a:off x="8349273" y="1903593"/>
            <a:ext cx="589132" cy="234454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4">
            <a:extLst>
              <a:ext uri="{FF2B5EF4-FFF2-40B4-BE49-F238E27FC236}">
                <a16:creationId xmlns:a16="http://schemas.microsoft.com/office/drawing/2014/main" id="{45DF0535-18D5-4595-9F5A-60F6A1D94FE5}"/>
              </a:ext>
            </a:extLst>
          </p:cNvPr>
          <p:cNvCxnSpPr>
            <a:stCxn id="23" idx="3"/>
            <a:endCxn id="46" idx="1"/>
          </p:cNvCxnSpPr>
          <p:nvPr/>
        </p:nvCxnSpPr>
        <p:spPr>
          <a:xfrm>
            <a:off x="8349273" y="2138047"/>
            <a:ext cx="589132" cy="1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5">
            <a:extLst>
              <a:ext uri="{FF2B5EF4-FFF2-40B4-BE49-F238E27FC236}">
                <a16:creationId xmlns:a16="http://schemas.microsoft.com/office/drawing/2014/main" id="{8959AAB9-C74E-4EC3-9271-74A3D816F21C}"/>
              </a:ext>
            </a:extLst>
          </p:cNvPr>
          <p:cNvCxnSpPr>
            <a:stCxn id="23" idx="3"/>
            <a:endCxn id="34" idx="1"/>
          </p:cNvCxnSpPr>
          <p:nvPr/>
        </p:nvCxnSpPr>
        <p:spPr>
          <a:xfrm>
            <a:off x="8349273" y="2138047"/>
            <a:ext cx="589132" cy="234456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6">
            <a:extLst>
              <a:ext uri="{FF2B5EF4-FFF2-40B4-BE49-F238E27FC236}">
                <a16:creationId xmlns:a16="http://schemas.microsoft.com/office/drawing/2014/main" id="{C508C955-D470-4FA5-8B46-AE1A69991EDD}"/>
              </a:ext>
            </a:extLst>
          </p:cNvPr>
          <p:cNvCxnSpPr>
            <a:stCxn id="22" idx="3"/>
            <a:endCxn id="45" idx="1"/>
          </p:cNvCxnSpPr>
          <p:nvPr/>
        </p:nvCxnSpPr>
        <p:spPr>
          <a:xfrm flipV="1">
            <a:off x="8349273" y="2606958"/>
            <a:ext cx="589132" cy="234455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7">
            <a:extLst>
              <a:ext uri="{FF2B5EF4-FFF2-40B4-BE49-F238E27FC236}">
                <a16:creationId xmlns:a16="http://schemas.microsoft.com/office/drawing/2014/main" id="{529A9816-5CE4-4514-9FF0-29A948CE0798}"/>
              </a:ext>
            </a:extLst>
          </p:cNvPr>
          <p:cNvCxnSpPr>
            <a:stCxn id="22" idx="3"/>
            <a:endCxn id="37" idx="1"/>
          </p:cNvCxnSpPr>
          <p:nvPr/>
        </p:nvCxnSpPr>
        <p:spPr>
          <a:xfrm>
            <a:off x="8349273" y="2841413"/>
            <a:ext cx="589132" cy="12700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8">
            <a:extLst>
              <a:ext uri="{FF2B5EF4-FFF2-40B4-BE49-F238E27FC236}">
                <a16:creationId xmlns:a16="http://schemas.microsoft.com/office/drawing/2014/main" id="{7CB8EFA9-68CB-49BD-884B-548726FFB56C}"/>
              </a:ext>
            </a:extLst>
          </p:cNvPr>
          <p:cNvCxnSpPr>
            <a:stCxn id="22" idx="3"/>
            <a:endCxn id="42" idx="1"/>
          </p:cNvCxnSpPr>
          <p:nvPr/>
        </p:nvCxnSpPr>
        <p:spPr>
          <a:xfrm>
            <a:off x="8349273" y="2841413"/>
            <a:ext cx="589132" cy="234455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9">
            <a:extLst>
              <a:ext uri="{FF2B5EF4-FFF2-40B4-BE49-F238E27FC236}">
                <a16:creationId xmlns:a16="http://schemas.microsoft.com/office/drawing/2014/main" id="{23FC1EAD-5781-45F1-B742-3E3063D6EB8A}"/>
              </a:ext>
            </a:extLst>
          </p:cNvPr>
          <p:cNvCxnSpPr>
            <a:stCxn id="27" idx="3"/>
            <a:endCxn id="48" idx="1"/>
          </p:cNvCxnSpPr>
          <p:nvPr/>
        </p:nvCxnSpPr>
        <p:spPr>
          <a:xfrm flipV="1">
            <a:off x="8349273" y="3310323"/>
            <a:ext cx="589132" cy="11722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60">
            <a:extLst>
              <a:ext uri="{FF2B5EF4-FFF2-40B4-BE49-F238E27FC236}">
                <a16:creationId xmlns:a16="http://schemas.microsoft.com/office/drawing/2014/main" id="{9D27C2C9-72A3-43E1-8B63-D8FC653E67A1}"/>
              </a:ext>
            </a:extLst>
          </p:cNvPr>
          <p:cNvCxnSpPr>
            <a:stCxn id="27" idx="3"/>
            <a:endCxn id="36" idx="1"/>
          </p:cNvCxnSpPr>
          <p:nvPr/>
        </p:nvCxnSpPr>
        <p:spPr>
          <a:xfrm>
            <a:off x="8349273" y="3427550"/>
            <a:ext cx="589132" cy="11722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61">
            <a:extLst>
              <a:ext uri="{FF2B5EF4-FFF2-40B4-BE49-F238E27FC236}">
                <a16:creationId xmlns:a16="http://schemas.microsoft.com/office/drawing/2014/main" id="{3E0AD40D-17D7-4FBB-9FD9-19A808FBC918}"/>
              </a:ext>
            </a:extLst>
          </p:cNvPr>
          <p:cNvCxnSpPr>
            <a:stCxn id="26" idx="3"/>
            <a:endCxn id="41" idx="1"/>
          </p:cNvCxnSpPr>
          <p:nvPr/>
        </p:nvCxnSpPr>
        <p:spPr>
          <a:xfrm flipV="1">
            <a:off x="8349273" y="3779233"/>
            <a:ext cx="589132" cy="351683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2">
            <a:extLst>
              <a:ext uri="{FF2B5EF4-FFF2-40B4-BE49-F238E27FC236}">
                <a16:creationId xmlns:a16="http://schemas.microsoft.com/office/drawing/2014/main" id="{D7C277DF-D46F-47D6-A9E7-DCAB0E94D915}"/>
              </a:ext>
            </a:extLst>
          </p:cNvPr>
          <p:cNvCxnSpPr>
            <a:stCxn id="26" idx="3"/>
            <a:endCxn id="47" idx="1"/>
          </p:cNvCxnSpPr>
          <p:nvPr/>
        </p:nvCxnSpPr>
        <p:spPr>
          <a:xfrm flipV="1">
            <a:off x="8349273" y="4013688"/>
            <a:ext cx="589132" cy="11722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34F893A5-AAD8-4598-A28B-07F61B0FB932}"/>
              </a:ext>
            </a:extLst>
          </p:cNvPr>
          <p:cNvCxnSpPr>
            <a:stCxn id="26" idx="3"/>
            <a:endCxn id="44" idx="1"/>
          </p:cNvCxnSpPr>
          <p:nvPr/>
        </p:nvCxnSpPr>
        <p:spPr>
          <a:xfrm>
            <a:off x="8349273" y="4130916"/>
            <a:ext cx="589132" cy="11722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4">
            <a:extLst>
              <a:ext uri="{FF2B5EF4-FFF2-40B4-BE49-F238E27FC236}">
                <a16:creationId xmlns:a16="http://schemas.microsoft.com/office/drawing/2014/main" id="{D59BA2E8-B844-46BF-83FB-3B3350C7C027}"/>
              </a:ext>
            </a:extLst>
          </p:cNvPr>
          <p:cNvCxnSpPr>
            <a:stCxn id="26" idx="3"/>
            <a:endCxn id="49" idx="1"/>
          </p:cNvCxnSpPr>
          <p:nvPr/>
        </p:nvCxnSpPr>
        <p:spPr>
          <a:xfrm>
            <a:off x="8349273" y="4130916"/>
            <a:ext cx="589132" cy="351682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5">
            <a:extLst>
              <a:ext uri="{FF2B5EF4-FFF2-40B4-BE49-F238E27FC236}">
                <a16:creationId xmlns:a16="http://schemas.microsoft.com/office/drawing/2014/main" id="{1F70EC16-783B-4B7A-A2B5-7793C0C8C959}"/>
              </a:ext>
            </a:extLst>
          </p:cNvPr>
          <p:cNvCxnSpPr>
            <a:stCxn id="29" idx="3"/>
            <a:endCxn id="43" idx="1"/>
          </p:cNvCxnSpPr>
          <p:nvPr/>
        </p:nvCxnSpPr>
        <p:spPr>
          <a:xfrm>
            <a:off x="8349273" y="4591246"/>
            <a:ext cx="589132" cy="12580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6">
            <a:extLst>
              <a:ext uri="{FF2B5EF4-FFF2-40B4-BE49-F238E27FC236}">
                <a16:creationId xmlns:a16="http://schemas.microsoft.com/office/drawing/2014/main" id="{904E2B12-F969-4451-AC89-C7EA442EA148}"/>
              </a:ext>
            </a:extLst>
          </p:cNvPr>
          <p:cNvCxnSpPr>
            <a:stCxn id="29" idx="3"/>
            <a:endCxn id="38" idx="1"/>
          </p:cNvCxnSpPr>
          <p:nvPr/>
        </p:nvCxnSpPr>
        <p:spPr>
          <a:xfrm>
            <a:off x="8349273" y="4591246"/>
            <a:ext cx="589132" cy="360266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7">
            <a:extLst>
              <a:ext uri="{FF2B5EF4-FFF2-40B4-BE49-F238E27FC236}">
                <a16:creationId xmlns:a16="http://schemas.microsoft.com/office/drawing/2014/main" id="{93B30EFE-42B5-45F0-ABAC-A07C8F74F266}"/>
              </a:ext>
            </a:extLst>
          </p:cNvPr>
          <p:cNvCxnSpPr>
            <a:stCxn id="10" idx="3"/>
            <a:endCxn id="51" idx="1"/>
          </p:cNvCxnSpPr>
          <p:nvPr/>
        </p:nvCxnSpPr>
        <p:spPr>
          <a:xfrm flipV="1">
            <a:off x="6159402" y="5316149"/>
            <a:ext cx="2779003" cy="344510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8">
            <a:extLst>
              <a:ext uri="{FF2B5EF4-FFF2-40B4-BE49-F238E27FC236}">
                <a16:creationId xmlns:a16="http://schemas.microsoft.com/office/drawing/2014/main" id="{6754E352-D284-47B4-B6BF-C9BCB55E5508}"/>
              </a:ext>
            </a:extLst>
          </p:cNvPr>
          <p:cNvCxnSpPr>
            <a:stCxn id="10" idx="3"/>
            <a:endCxn id="40" idx="1"/>
          </p:cNvCxnSpPr>
          <p:nvPr/>
        </p:nvCxnSpPr>
        <p:spPr>
          <a:xfrm flipV="1">
            <a:off x="6159402" y="5545822"/>
            <a:ext cx="2779003" cy="11483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9">
            <a:extLst>
              <a:ext uri="{FF2B5EF4-FFF2-40B4-BE49-F238E27FC236}">
                <a16:creationId xmlns:a16="http://schemas.microsoft.com/office/drawing/2014/main" id="{C15567B9-909E-4830-BC0F-40551A66C965}"/>
              </a:ext>
            </a:extLst>
          </p:cNvPr>
          <p:cNvCxnSpPr>
            <a:stCxn id="10" idx="3"/>
            <a:endCxn id="50" idx="1"/>
          </p:cNvCxnSpPr>
          <p:nvPr/>
        </p:nvCxnSpPr>
        <p:spPr>
          <a:xfrm>
            <a:off x="6159402" y="5660659"/>
            <a:ext cx="2779003" cy="34450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70">
            <a:extLst>
              <a:ext uri="{FF2B5EF4-FFF2-40B4-BE49-F238E27FC236}">
                <a16:creationId xmlns:a16="http://schemas.microsoft.com/office/drawing/2014/main" id="{C5F22BE4-40DB-46BF-B08F-A93343E6BC8C}"/>
              </a:ext>
            </a:extLst>
          </p:cNvPr>
          <p:cNvCxnSpPr>
            <a:stCxn id="20" idx="3"/>
            <a:endCxn id="39" idx="1"/>
          </p:cNvCxnSpPr>
          <p:nvPr/>
        </p:nvCxnSpPr>
        <p:spPr>
          <a:xfrm>
            <a:off x="6159402" y="6260556"/>
            <a:ext cx="2779003" cy="0"/>
          </a:xfrm>
          <a:prstGeom prst="straightConnector1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D872EC1-F513-4FE2-84C9-6D850ABB1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227408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Improve product  mix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733587-4FEC-4E66-9956-4BD98F8E1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180517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Increase price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39B3BA-512E-4465-8E9D-84578D73D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344635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Decrease staffing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042D62-4611-45C2-9BF2-FF60791F3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274299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Reduce cost of inputs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0FE38-38EE-4945-9569-823EB0872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4853093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Lower support functions costs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13AF4F-97EA-489D-8A1A-5A05F600A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6162137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N/A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F738C1-5D5A-40F5-90F9-A78FFDA5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5447403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Reduce inventories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D0FC2D-7F18-42FC-A29E-99BE35BFE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368081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Optimize scheduling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8A7FDC-617A-422A-96CC-69B1D8678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297744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Improve plant utilization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E323FE-B9B8-49B5-B594-E83B82EB1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461863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Lower Customer Service costs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34663B-0E2B-44EE-B0FC-0548B60F4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414972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Decrease staffing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265CFC-759F-410F-A79C-6BD8BBFDA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250853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Improve process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0CCB1-82BE-4DA0-A71B-429FA164E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203962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Increase volume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EEBF97-4347-4355-9205-E2CD486D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391526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Optimize physical network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1A11FB-2E00-4272-B48E-DF2F95580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3211904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GB" altLang="ja-JP" sz="1050" dirty="0">
                <a:ea typeface="ＭＳ Ｐゴシック" pitchFamily="50" charset="-128"/>
              </a:rPr>
              <a:t>Increase productivity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AEAA1B-8DF4-45D4-A279-1054547DB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438417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Use alternative distribution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0A1BB2-2643-4890-BABF-545AFBD6A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5906749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Increase Accounts payable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910F7C-3B78-432A-A468-5EC95EC90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5217730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Improve capital investment</a:t>
            </a:r>
            <a:endParaRPr lang="en-GB" altLang="ja-JP" sz="1050" dirty="0">
              <a:ea typeface="ＭＳ Ｐゴシック" pitchFamily="50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DA73D1C-798D-4B78-B2A0-1113F37D2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8405" y="5677076"/>
            <a:ext cx="2651572" cy="19683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/>
            <a:r>
              <a:rPr lang="en-US" sz="1050" dirty="0">
                <a:ea typeface="ＭＳ Ｐゴシック" pitchFamily="50" charset="-128"/>
              </a:rPr>
              <a:t>Reduce Accounts receivable</a:t>
            </a:r>
            <a:endParaRPr lang="en-GB" altLang="ja-JP" sz="1050" dirty="0">
              <a:ea typeface="ＭＳ Ｐゴシック" pitchFamily="50" charset="-128"/>
            </a:endParaRPr>
          </a:p>
        </p:txBody>
      </p:sp>
      <p:cxnSp>
        <p:nvCxnSpPr>
          <p:cNvPr id="71" name="Elbow Connector 72">
            <a:extLst>
              <a:ext uri="{FF2B5EF4-FFF2-40B4-BE49-F238E27FC236}">
                <a16:creationId xmlns:a16="http://schemas.microsoft.com/office/drawing/2014/main" id="{3A15C450-B67A-4AA5-B73A-49EAE0D70FB3}"/>
              </a:ext>
            </a:extLst>
          </p:cNvPr>
          <p:cNvCxnSpPr>
            <a:stCxn id="10" idx="3"/>
            <a:endCxn id="70" idx="1"/>
          </p:cNvCxnSpPr>
          <p:nvPr/>
        </p:nvCxnSpPr>
        <p:spPr>
          <a:xfrm>
            <a:off x="6159402" y="5660659"/>
            <a:ext cx="2779003" cy="114836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70C0752-8448-4944-B461-6DF1688BC765}"/>
              </a:ext>
            </a:extLst>
          </p:cNvPr>
          <p:cNvSpPr txBox="1"/>
          <p:nvPr/>
        </p:nvSpPr>
        <p:spPr>
          <a:xfrm>
            <a:off x="5070473" y="1580295"/>
            <a:ext cx="229401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7315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A073AF91-5325-42B9-A31A-3D17930402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81945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6"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A073AF91-5325-42B9-A31A-3D1793040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C2BB713-9637-4B9B-938F-E97688767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" y="365125"/>
            <a:ext cx="11072813" cy="10906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57998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2pPr>
            <a:lvl3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3pPr>
            <a:lvl4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4pPr>
            <a:lvl5pPr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5pPr>
            <a:lvl6pPr marL="429756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6pPr>
            <a:lvl7pPr marL="859512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7pPr>
            <a:lvl8pPr marL="1289268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8pPr>
            <a:lvl9pPr marL="1719024" algn="l" defTabSz="957998" rtl="0" eaLnBrk="1" fontAlgn="base" hangingPunct="1">
              <a:lnSpc>
                <a:spcPts val="3196"/>
              </a:lnSpc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400" dirty="0"/>
              <a:t>Identify what should be inputs, calculations and outputs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529A3-BA97-486F-9E02-8DFAAA7D8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F5C94B-8C55-478B-B509-BAE6A06B2E2A}" type="slidenum">
              <a:rPr lang="en-US" sz="1000" smtClean="0">
                <a:solidFill>
                  <a:srgbClr val="ADAFBB"/>
                </a:solidFill>
              </a:rPr>
              <a:pPr/>
              <a:t>9</a:t>
            </a:fld>
            <a:endParaRPr lang="en-US" sz="1000" dirty="0">
              <a:solidFill>
                <a:srgbClr val="ADAFBB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8EF91BE-F259-4C60-8FA1-46841BB11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67" y="3596288"/>
            <a:ext cx="1619372" cy="1407228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GB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Insert your text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FB8E010-B1F0-4609-97F7-35FE09AE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107" y="2544543"/>
            <a:ext cx="1623606" cy="1144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FFF8502-4C7F-498E-9D20-0477A98AD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107" y="4910612"/>
            <a:ext cx="1623606" cy="1144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77" name="AutoShape 8">
            <a:extLst>
              <a:ext uri="{FF2B5EF4-FFF2-40B4-BE49-F238E27FC236}">
                <a16:creationId xmlns:a16="http://schemas.microsoft.com/office/drawing/2014/main" id="{22EC4B9E-8073-41A0-8C05-6B280CC0DD68}"/>
              </a:ext>
            </a:extLst>
          </p:cNvPr>
          <p:cNvCxnSpPr>
            <a:cxnSpLocks noChangeShapeType="1"/>
            <a:stCxn id="74" idx="3"/>
            <a:endCxn id="75" idx="1"/>
          </p:cNvCxnSpPr>
          <p:nvPr/>
        </p:nvCxnSpPr>
        <p:spPr bwMode="auto">
          <a:xfrm flipV="1">
            <a:off x="2466639" y="3116867"/>
            <a:ext cx="1007468" cy="118303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78" name="AutoShape 9">
            <a:extLst>
              <a:ext uri="{FF2B5EF4-FFF2-40B4-BE49-F238E27FC236}">
                <a16:creationId xmlns:a16="http://schemas.microsoft.com/office/drawing/2014/main" id="{FB9CE225-D3C5-45BC-992F-2E2DD79EC4CA}"/>
              </a:ext>
            </a:extLst>
          </p:cNvPr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2466639" y="4299902"/>
            <a:ext cx="1007468" cy="118303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cxnSp>
        <p:nvCxnSpPr>
          <p:cNvPr id="80" name="AutoShape 14">
            <a:extLst>
              <a:ext uri="{FF2B5EF4-FFF2-40B4-BE49-F238E27FC236}">
                <a16:creationId xmlns:a16="http://schemas.microsoft.com/office/drawing/2014/main" id="{811D9226-A813-4295-86C8-694626C5480D}"/>
              </a:ext>
            </a:extLst>
          </p:cNvPr>
          <p:cNvCxnSpPr>
            <a:cxnSpLocks noChangeShapeType="1"/>
            <a:stCxn id="75" idx="3"/>
            <a:endCxn id="79" idx="1"/>
          </p:cNvCxnSpPr>
          <p:nvPr/>
        </p:nvCxnSpPr>
        <p:spPr bwMode="auto">
          <a:xfrm flipV="1">
            <a:off x="5097713" y="2625618"/>
            <a:ext cx="1007468" cy="49124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 type="none" w="sm" len="sm"/>
            <a:tailEnd type="none" w="sm" len="sm"/>
          </a:ln>
          <a:effectLst/>
        </p:spPr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55119D3-62B7-4509-9FD0-1ADCF5F93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2425443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164687-445F-4D61-A683-80D91F96E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2642241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83" name="Elbow Connector 84">
            <a:extLst>
              <a:ext uri="{FF2B5EF4-FFF2-40B4-BE49-F238E27FC236}">
                <a16:creationId xmlns:a16="http://schemas.microsoft.com/office/drawing/2014/main" id="{66074991-1100-4C7E-827C-9AF6110F3350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24555" y="2517219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5">
            <a:extLst>
              <a:ext uri="{FF2B5EF4-FFF2-40B4-BE49-F238E27FC236}">
                <a16:creationId xmlns:a16="http://schemas.microsoft.com/office/drawing/2014/main" id="{7E08110F-0589-4370-9814-A5D31194E6B7}"/>
              </a:ext>
            </a:extLst>
          </p:cNvPr>
          <p:cNvCxnSpPr>
            <a:stCxn id="79" idx="3"/>
            <a:endCxn id="82" idx="1"/>
          </p:cNvCxnSpPr>
          <p:nvPr/>
        </p:nvCxnSpPr>
        <p:spPr>
          <a:xfrm>
            <a:off x="7724555" y="2625618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5CF94B2-7122-4C43-952D-100F5F95A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2859039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61315C8-BBD0-4AB5-A369-5A7884CCD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2208645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87" name="Elbow Connector 88">
            <a:extLst>
              <a:ext uri="{FF2B5EF4-FFF2-40B4-BE49-F238E27FC236}">
                <a16:creationId xmlns:a16="http://schemas.microsoft.com/office/drawing/2014/main" id="{1E56E5D8-71F0-4242-B4AD-3AF852C7AE41}"/>
              </a:ext>
            </a:extLst>
          </p:cNvPr>
          <p:cNvCxnSpPr>
            <a:stCxn id="79" idx="3"/>
            <a:endCxn id="86" idx="1"/>
          </p:cNvCxnSpPr>
          <p:nvPr/>
        </p:nvCxnSpPr>
        <p:spPr>
          <a:xfrm flipV="1">
            <a:off x="7724555" y="2300421"/>
            <a:ext cx="1007470" cy="32519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9">
            <a:extLst>
              <a:ext uri="{FF2B5EF4-FFF2-40B4-BE49-F238E27FC236}">
                <a16:creationId xmlns:a16="http://schemas.microsoft.com/office/drawing/2014/main" id="{F0EAA5AE-96FB-42B5-8459-D894C14A9F7D}"/>
              </a:ext>
            </a:extLst>
          </p:cNvPr>
          <p:cNvCxnSpPr>
            <a:stCxn id="79" idx="3"/>
            <a:endCxn id="85" idx="1"/>
          </p:cNvCxnSpPr>
          <p:nvPr/>
        </p:nvCxnSpPr>
        <p:spPr>
          <a:xfrm>
            <a:off x="7724555" y="2625618"/>
            <a:ext cx="1007470" cy="32519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4391DB6-F31F-40F1-BCF8-F23A3F3B0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3407942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13CFC28-A2E4-4128-BBF1-B49A92D22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3624741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92" name="Elbow Connector 93">
            <a:extLst>
              <a:ext uri="{FF2B5EF4-FFF2-40B4-BE49-F238E27FC236}">
                <a16:creationId xmlns:a16="http://schemas.microsoft.com/office/drawing/2014/main" id="{22399C40-BE41-4D3D-B5C7-7C91E440EB52}"/>
              </a:ext>
            </a:extLst>
          </p:cNvPr>
          <p:cNvCxnSpPr>
            <a:stCxn id="89" idx="3"/>
            <a:endCxn id="90" idx="1"/>
          </p:cNvCxnSpPr>
          <p:nvPr/>
        </p:nvCxnSpPr>
        <p:spPr>
          <a:xfrm flipV="1">
            <a:off x="7724555" y="3499718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4">
            <a:extLst>
              <a:ext uri="{FF2B5EF4-FFF2-40B4-BE49-F238E27FC236}">
                <a16:creationId xmlns:a16="http://schemas.microsoft.com/office/drawing/2014/main" id="{A318BCD7-8611-43C3-95E9-0580E770D858}"/>
              </a:ext>
            </a:extLst>
          </p:cNvPr>
          <p:cNvCxnSpPr>
            <a:stCxn id="89" idx="3"/>
            <a:endCxn id="91" idx="1"/>
          </p:cNvCxnSpPr>
          <p:nvPr/>
        </p:nvCxnSpPr>
        <p:spPr>
          <a:xfrm>
            <a:off x="7724555" y="3608117"/>
            <a:ext cx="1007470" cy="108400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AC3C97B-E600-40F4-95C1-A309F5D33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3841539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5AA301-38E9-4619-9348-00C6D0657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3191143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96" name="Elbow Connector 97">
            <a:extLst>
              <a:ext uri="{FF2B5EF4-FFF2-40B4-BE49-F238E27FC236}">
                <a16:creationId xmlns:a16="http://schemas.microsoft.com/office/drawing/2014/main" id="{C667D2AC-C4E2-4E65-9AD4-95E4FAB09BB0}"/>
              </a:ext>
            </a:extLst>
          </p:cNvPr>
          <p:cNvCxnSpPr>
            <a:stCxn id="89" idx="3"/>
            <a:endCxn id="95" idx="1"/>
          </p:cNvCxnSpPr>
          <p:nvPr/>
        </p:nvCxnSpPr>
        <p:spPr>
          <a:xfrm flipV="1">
            <a:off x="7724555" y="3282919"/>
            <a:ext cx="1007470" cy="3251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8">
            <a:extLst>
              <a:ext uri="{FF2B5EF4-FFF2-40B4-BE49-F238E27FC236}">
                <a16:creationId xmlns:a16="http://schemas.microsoft.com/office/drawing/2014/main" id="{091E1D00-5394-4C88-9396-B25365CCD5D3}"/>
              </a:ext>
            </a:extLst>
          </p:cNvPr>
          <p:cNvCxnSpPr>
            <a:stCxn id="89" idx="3"/>
            <a:endCxn id="94" idx="1"/>
          </p:cNvCxnSpPr>
          <p:nvPr/>
        </p:nvCxnSpPr>
        <p:spPr>
          <a:xfrm>
            <a:off x="7724555" y="3608117"/>
            <a:ext cx="1007470" cy="3251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9">
            <a:extLst>
              <a:ext uri="{FF2B5EF4-FFF2-40B4-BE49-F238E27FC236}">
                <a16:creationId xmlns:a16="http://schemas.microsoft.com/office/drawing/2014/main" id="{5BEA0254-3533-4A91-BE8B-66A3D24B65E2}"/>
              </a:ext>
            </a:extLst>
          </p:cNvPr>
          <p:cNvCxnSpPr>
            <a:stCxn id="75" idx="3"/>
            <a:endCxn id="89" idx="1"/>
          </p:cNvCxnSpPr>
          <p:nvPr/>
        </p:nvCxnSpPr>
        <p:spPr>
          <a:xfrm>
            <a:off x="5097713" y="3116867"/>
            <a:ext cx="1007468" cy="491250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62657C1-0726-4E4A-AA5D-D2618375F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4731359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2350004-085F-496B-8A96-F8789E174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4948157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102" name="Elbow Connector 103">
            <a:extLst>
              <a:ext uri="{FF2B5EF4-FFF2-40B4-BE49-F238E27FC236}">
                <a16:creationId xmlns:a16="http://schemas.microsoft.com/office/drawing/2014/main" id="{BCFC5D9F-BD7F-49C3-808A-D0258C83FEBC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 flipV="1">
            <a:off x="7724555" y="4823135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4">
            <a:extLst>
              <a:ext uri="{FF2B5EF4-FFF2-40B4-BE49-F238E27FC236}">
                <a16:creationId xmlns:a16="http://schemas.microsoft.com/office/drawing/2014/main" id="{A9A1355B-0AE0-4E34-99D6-D748A93FB3CA}"/>
              </a:ext>
            </a:extLst>
          </p:cNvPr>
          <p:cNvCxnSpPr>
            <a:stCxn id="99" idx="3"/>
            <a:endCxn id="101" idx="1"/>
          </p:cNvCxnSpPr>
          <p:nvPr/>
        </p:nvCxnSpPr>
        <p:spPr>
          <a:xfrm>
            <a:off x="7724555" y="4931534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08DC988-12F6-4F87-AF14-69FCDCEB1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5164955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A187D4-7660-49E4-A8BC-6F76A9E39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4514561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106" name="Elbow Connector 107">
            <a:extLst>
              <a:ext uri="{FF2B5EF4-FFF2-40B4-BE49-F238E27FC236}">
                <a16:creationId xmlns:a16="http://schemas.microsoft.com/office/drawing/2014/main" id="{984085CE-3FBD-4D47-8727-58010658F541}"/>
              </a:ext>
            </a:extLst>
          </p:cNvPr>
          <p:cNvCxnSpPr>
            <a:stCxn id="99" idx="3"/>
            <a:endCxn id="105" idx="1"/>
          </p:cNvCxnSpPr>
          <p:nvPr/>
        </p:nvCxnSpPr>
        <p:spPr>
          <a:xfrm flipV="1">
            <a:off x="7724555" y="4606337"/>
            <a:ext cx="1007470" cy="32519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8">
            <a:extLst>
              <a:ext uri="{FF2B5EF4-FFF2-40B4-BE49-F238E27FC236}">
                <a16:creationId xmlns:a16="http://schemas.microsoft.com/office/drawing/2014/main" id="{29F1568D-F467-408B-9F5D-6E6C2FBE1246}"/>
              </a:ext>
            </a:extLst>
          </p:cNvPr>
          <p:cNvCxnSpPr>
            <a:stCxn id="99" idx="3"/>
            <a:endCxn id="104" idx="1"/>
          </p:cNvCxnSpPr>
          <p:nvPr/>
        </p:nvCxnSpPr>
        <p:spPr>
          <a:xfrm>
            <a:off x="7724555" y="4931534"/>
            <a:ext cx="1007470" cy="325197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8FC8948-A90B-45DB-B0B0-D7FD0B25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181" y="2440154"/>
            <a:ext cx="1619374" cy="370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230175F-18DC-410D-ABB0-BD4613A71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181" y="3422653"/>
            <a:ext cx="1619374" cy="370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EDFFF5C-3472-495E-B7D8-ADA287C9D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181" y="4746070"/>
            <a:ext cx="1619374" cy="370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02176D7-E27D-4385-B9C0-439D6A449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181" y="5848874"/>
            <a:ext cx="1619374" cy="3709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5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5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E436A26-8DC9-4324-B011-D1EE25B6F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5834163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E2AE01E-78CA-4D6B-A31D-CD3E5730A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6050962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111" name="Elbow Connector 112">
            <a:extLst>
              <a:ext uri="{FF2B5EF4-FFF2-40B4-BE49-F238E27FC236}">
                <a16:creationId xmlns:a16="http://schemas.microsoft.com/office/drawing/2014/main" id="{7A81FCED-3D8E-4DAC-8332-328441B38239}"/>
              </a:ext>
            </a:extLst>
          </p:cNvPr>
          <p:cNvCxnSpPr>
            <a:stCxn id="108" idx="3"/>
            <a:endCxn id="109" idx="1"/>
          </p:cNvCxnSpPr>
          <p:nvPr/>
        </p:nvCxnSpPr>
        <p:spPr>
          <a:xfrm flipV="1">
            <a:off x="7724555" y="5925939"/>
            <a:ext cx="1007470" cy="108399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3">
            <a:extLst>
              <a:ext uri="{FF2B5EF4-FFF2-40B4-BE49-F238E27FC236}">
                <a16:creationId xmlns:a16="http://schemas.microsoft.com/office/drawing/2014/main" id="{F36745F9-1F82-4856-9A6F-565F49689707}"/>
              </a:ext>
            </a:extLst>
          </p:cNvPr>
          <p:cNvCxnSpPr>
            <a:stCxn id="108" idx="3"/>
            <a:endCxn id="110" idx="1"/>
          </p:cNvCxnSpPr>
          <p:nvPr/>
        </p:nvCxnSpPr>
        <p:spPr>
          <a:xfrm>
            <a:off x="7724555" y="6034338"/>
            <a:ext cx="1007470" cy="108400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C093B60-A4A5-4E5A-81C3-C4BCCA70F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6267760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BE1F280-1676-4C28-A08F-508623DD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25" y="5617364"/>
            <a:ext cx="2682444" cy="183551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000" b="1" dirty="0">
                <a:solidFill>
                  <a:schemeClr val="bg1"/>
                </a:solidFill>
                <a:ea typeface="ＭＳ Ｐゴシック" pitchFamily="50" charset="-128"/>
              </a:rPr>
              <a:t>Your text</a:t>
            </a:r>
            <a:endParaRPr lang="en-GB" altLang="ja-JP" sz="1000" b="1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cxnSp>
        <p:nvCxnSpPr>
          <p:cNvPr id="115" name="Elbow Connector 116">
            <a:extLst>
              <a:ext uri="{FF2B5EF4-FFF2-40B4-BE49-F238E27FC236}">
                <a16:creationId xmlns:a16="http://schemas.microsoft.com/office/drawing/2014/main" id="{14DCC14E-1000-4B7A-ABE0-37ED471211D7}"/>
              </a:ext>
            </a:extLst>
          </p:cNvPr>
          <p:cNvCxnSpPr>
            <a:stCxn id="108" idx="3"/>
            <a:endCxn id="114" idx="1"/>
          </p:cNvCxnSpPr>
          <p:nvPr/>
        </p:nvCxnSpPr>
        <p:spPr>
          <a:xfrm flipV="1">
            <a:off x="7724555" y="5709140"/>
            <a:ext cx="1007470" cy="3251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7">
            <a:extLst>
              <a:ext uri="{FF2B5EF4-FFF2-40B4-BE49-F238E27FC236}">
                <a16:creationId xmlns:a16="http://schemas.microsoft.com/office/drawing/2014/main" id="{91DDB79A-2D3F-4383-8760-AD75FF78D8AA}"/>
              </a:ext>
            </a:extLst>
          </p:cNvPr>
          <p:cNvCxnSpPr>
            <a:stCxn id="108" idx="3"/>
            <a:endCxn id="113" idx="1"/>
          </p:cNvCxnSpPr>
          <p:nvPr/>
        </p:nvCxnSpPr>
        <p:spPr>
          <a:xfrm>
            <a:off x="7724555" y="6034338"/>
            <a:ext cx="1007470" cy="325198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8">
            <a:extLst>
              <a:ext uri="{FF2B5EF4-FFF2-40B4-BE49-F238E27FC236}">
                <a16:creationId xmlns:a16="http://schemas.microsoft.com/office/drawing/2014/main" id="{895E0A6C-EDE8-48C5-B0C1-9B920E37DDE5}"/>
              </a:ext>
            </a:extLst>
          </p:cNvPr>
          <p:cNvCxnSpPr>
            <a:stCxn id="76" idx="3"/>
            <a:endCxn id="99" idx="1"/>
          </p:cNvCxnSpPr>
          <p:nvPr/>
        </p:nvCxnSpPr>
        <p:spPr>
          <a:xfrm flipV="1">
            <a:off x="5097713" y="4931534"/>
            <a:ext cx="1007468" cy="551402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9">
            <a:extLst>
              <a:ext uri="{FF2B5EF4-FFF2-40B4-BE49-F238E27FC236}">
                <a16:creationId xmlns:a16="http://schemas.microsoft.com/office/drawing/2014/main" id="{980DAA78-76C2-4712-9490-696432C5DBA8}"/>
              </a:ext>
            </a:extLst>
          </p:cNvPr>
          <p:cNvCxnSpPr>
            <a:stCxn id="76" idx="3"/>
            <a:endCxn id="108" idx="1"/>
          </p:cNvCxnSpPr>
          <p:nvPr/>
        </p:nvCxnSpPr>
        <p:spPr>
          <a:xfrm>
            <a:off x="5097713" y="5482936"/>
            <a:ext cx="1007468" cy="551402"/>
          </a:xfrm>
          <a:prstGeom prst="bentConnector3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0F93CB2-A515-49A5-9250-87468BC81275}"/>
              </a:ext>
            </a:extLst>
          </p:cNvPr>
          <p:cNvSpPr txBox="1"/>
          <p:nvPr/>
        </p:nvSpPr>
        <p:spPr>
          <a:xfrm>
            <a:off x="8776346" y="1631351"/>
            <a:ext cx="263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Inputs</a:t>
            </a:r>
          </a:p>
        </p:txBody>
      </p:sp>
      <p:sp>
        <p:nvSpPr>
          <p:cNvPr id="120" name="Left Brace 119">
            <a:extLst>
              <a:ext uri="{FF2B5EF4-FFF2-40B4-BE49-F238E27FC236}">
                <a16:creationId xmlns:a16="http://schemas.microsoft.com/office/drawing/2014/main" id="{57E701F6-A7E2-4C78-9CF4-9A2FFD6966DA}"/>
              </a:ext>
            </a:extLst>
          </p:cNvPr>
          <p:cNvSpPr/>
          <p:nvPr/>
        </p:nvSpPr>
        <p:spPr>
          <a:xfrm rot="5400000">
            <a:off x="9967796" y="589281"/>
            <a:ext cx="210900" cy="302783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Left Brace 120">
            <a:extLst>
              <a:ext uri="{FF2B5EF4-FFF2-40B4-BE49-F238E27FC236}">
                <a16:creationId xmlns:a16="http://schemas.microsoft.com/office/drawing/2014/main" id="{4F88A2E4-CF55-4741-9C57-9C1389B6DC40}"/>
              </a:ext>
            </a:extLst>
          </p:cNvPr>
          <p:cNvSpPr/>
          <p:nvPr/>
        </p:nvSpPr>
        <p:spPr>
          <a:xfrm rot="5400000">
            <a:off x="5493880" y="-417759"/>
            <a:ext cx="210897" cy="5041911"/>
          </a:xfrm>
          <a:prstGeom prst="leftBrac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Left Brace 121">
            <a:extLst>
              <a:ext uri="{FF2B5EF4-FFF2-40B4-BE49-F238E27FC236}">
                <a16:creationId xmlns:a16="http://schemas.microsoft.com/office/drawing/2014/main" id="{73CA9FD2-0ACB-4588-819C-7D08FD48E57C}"/>
              </a:ext>
            </a:extLst>
          </p:cNvPr>
          <p:cNvSpPr/>
          <p:nvPr/>
        </p:nvSpPr>
        <p:spPr>
          <a:xfrm rot="5400000">
            <a:off x="1596553" y="1132958"/>
            <a:ext cx="210896" cy="194047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42D26DE-4284-44C8-8766-21F83F442B66}"/>
              </a:ext>
            </a:extLst>
          </p:cNvPr>
          <p:cNvSpPr txBox="1"/>
          <p:nvPr/>
        </p:nvSpPr>
        <p:spPr>
          <a:xfrm>
            <a:off x="4425597" y="1631351"/>
            <a:ext cx="2638123" cy="28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Calculations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B58B6FE-7B19-4526-8488-23F219F1E783}"/>
              </a:ext>
            </a:extLst>
          </p:cNvPr>
          <p:cNvSpPr txBox="1"/>
          <p:nvPr/>
        </p:nvSpPr>
        <p:spPr>
          <a:xfrm>
            <a:off x="777532" y="1631352"/>
            <a:ext cx="189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883442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GsCkNkRhuL49EEhsihu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0ZvYtoH25toepY54m.d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sEHY7w9p97v31oJEX9mA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6ungBL6bH2A4YiS1W1v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h4r8sI.rLVV.9IaspQY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UH_xXmEzv2_WM4PaUPu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h4r8sI.rLVV.9IaspQY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h4r8sI.rLVV.9IaspQY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h4r8sI.rLVV.9IaspQY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pVEWO7WWN9QWB4K3IhIZ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h4r8sI.rLVV.9IaspQY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B3whRzF.kF3DXO1apkEo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wLE9WS72SqpZufFKGkeW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OshOgcz1ZkcHGw0AtB7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Fj9g7Zy2LthORA4sdbv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9bA2qzL_OI5CL_ti06G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6aM223bIQD9wUkDKexQ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RfShUQN8FTtAcrfF62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RMdNNrHr.Fz6OlAn.Ym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7i94FaZZ9FSlDn.04Kz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7_1v.nYhFFi2BwYyULJx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JhBuMYoa_dtSDYHoSM8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3ZwReGEvdtA3.xm0sCkt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NPk81ErqvxUDanQSKAt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9TWRIS3ZY61o6K1QciUN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jKafwDCz_uITgUxTl_0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j1QEDEsmIAqRe7J7vvY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qVvqDrREqN3Yla8_WSbs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bUodDbSucibtR54OvZp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_SPypkSEHWCdIYyiD1Z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hC6_kDFXJyN_hOBaRMk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ex4lEZb51ZHDV6yZ5nX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zsSmMf1Ire38WgrFfDT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UOp_ddDihdvoojH6YBn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B9PmGrFh5dR8FgxnrX9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V2KKbjTL1mzGbs8rjjo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M08TMrFoN9ALYrdVys.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5jvStlLRMV8mpM3YOc0r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3qomJi.K3U9oEXE7OFa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u4gUWU8MlMuyVogI3md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O9SlSwOJBNSQq.CSP42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sQ5WF.vJ9It7PHwATp2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e0Gf_bimlPNzimQizje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3LID6yL11qrCsKc08Px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9pS5c_u2rcscH0p4y0Yx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CGo3lxPmK8flqAW0bYK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CeUDcePKgj0xqcnmv_p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MKida.MS5kMGRUFsWFZv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rBXLfPuxm3QOk.BDCfR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GsCkNkRhuL49EEhsihu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0ZvYtoH25toepY54m.d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GsCkNkRhuL49EEhsihu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0ZvYtoH25toepY54m.dA"/>
</p:tagLst>
</file>

<file path=ppt/theme/theme1.xml><?xml version="1.0" encoding="utf-8"?>
<a:theme xmlns:a="http://schemas.openxmlformats.org/drawingml/2006/main" name="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ustom Design">
  <a:themeElements>
    <a:clrScheme name="Custom 11">
      <a:dk1>
        <a:srgbClr val="002060"/>
      </a:dk1>
      <a:lt1>
        <a:srgbClr val="FFFFFF"/>
      </a:lt1>
      <a:dk2>
        <a:srgbClr val="002060"/>
      </a:dk2>
      <a:lt2>
        <a:srgbClr val="002060"/>
      </a:lt2>
      <a:accent1>
        <a:srgbClr val="002060"/>
      </a:accent1>
      <a:accent2>
        <a:srgbClr val="002060"/>
      </a:accent2>
      <a:accent3>
        <a:srgbClr val="7F7F7F"/>
      </a:accent3>
      <a:accent4>
        <a:srgbClr val="D8D8D8"/>
      </a:accent4>
      <a:accent5>
        <a:srgbClr val="FFC000"/>
      </a:accent5>
      <a:accent6>
        <a:srgbClr val="00B050"/>
      </a:accent6>
      <a:hlink>
        <a:srgbClr val="00B0F0"/>
      </a:hlink>
      <a:folHlink>
        <a:srgbClr val="00B0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2395</Words>
  <Application>Microsoft Office PowerPoint</Application>
  <PresentationFormat>Widescreen</PresentationFormat>
  <Paragraphs>489</Paragraphs>
  <Slides>43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Calibri</vt:lpstr>
      <vt:lpstr>Wingdings</vt:lpstr>
      <vt:lpstr>Wingdings 3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think-cell Slide</vt:lpstr>
      <vt:lpstr>Worksheet</vt:lpstr>
      <vt:lpstr>Create a Financial Model  Training &amp; Excel Templates</vt:lpstr>
      <vt:lpstr>Objectives of this document</vt:lpstr>
      <vt:lpstr>Table of Contents</vt:lpstr>
      <vt:lpstr>Table of Contents</vt:lpstr>
      <vt:lpstr>Financial modeling definition</vt:lpstr>
      <vt:lpstr>Table of Contents</vt:lpstr>
      <vt:lpstr>Ensure that you are clear about your goal</vt:lpstr>
      <vt:lpstr>Draw out a driver tree</vt:lpstr>
      <vt:lpstr>Identify what should be inputs, calculations and outputs</vt:lpstr>
      <vt:lpstr>Draw out a schematic for how the spreadsheet will work</vt:lpstr>
      <vt:lpstr>Table of Contents</vt:lpstr>
      <vt:lpstr>Financial model structure</vt:lpstr>
      <vt:lpstr>1.The Project description sheet should include:</vt:lpstr>
      <vt:lpstr>1.Project description sheet Excel template </vt:lpstr>
      <vt:lpstr>2.The Worksheet description should include:</vt:lpstr>
      <vt:lpstr>2.Worksheet description Excel template</vt:lpstr>
      <vt:lpstr>3.The Worksheet Flow should include:</vt:lpstr>
      <vt:lpstr>3.Worksheet Flow Excel template</vt:lpstr>
      <vt:lpstr>4.The Inputs sheet should include:</vt:lpstr>
      <vt:lpstr>4. Inputs sheet Excel template</vt:lpstr>
      <vt:lpstr>5.The Calculation sheet(s) should include information such as:</vt:lpstr>
      <vt:lpstr>5.Calculation sheet Excel template:</vt:lpstr>
      <vt:lpstr>6.The Outputs sheet(s) should include information such as:</vt:lpstr>
      <vt:lpstr>6.Outputs sheet template</vt:lpstr>
      <vt:lpstr>Table of Contents</vt:lpstr>
      <vt:lpstr>A Financial Model essentially uses the following 12 formulas</vt:lpstr>
      <vt:lpstr>TRIM</vt:lpstr>
      <vt:lpstr>LOWER / UPPER / PROPER</vt:lpstr>
      <vt:lpstr>LEFT / RIGHT / MID / &amp;</vt:lpstr>
      <vt:lpstr>ROUND / ROUNDUP / ROUNDOWN</vt:lpstr>
      <vt:lpstr>MATCH</vt:lpstr>
      <vt:lpstr>INDEX (1/2)</vt:lpstr>
      <vt:lpstr>INDEX (2/2)</vt:lpstr>
      <vt:lpstr>INDEX &amp; MATCH combined</vt:lpstr>
      <vt:lpstr>SUMPRODUCT</vt:lpstr>
      <vt:lpstr>IF</vt:lpstr>
      <vt:lpstr>SUMIF</vt:lpstr>
      <vt:lpstr>INDIRECT</vt:lpstr>
      <vt:lpstr>ADDRESS</vt:lpstr>
      <vt:lpstr>Interested in more Business &amp; Consulting Toolkits? Our ex-McKinsey, Deloitte &amp; BCG Consultants created 10 Toolkits including practical Frameworks, Tools &amp; Templates</vt:lpstr>
      <vt:lpstr>Interested in multiple Business &amp; Consulting Toolkits? Get access to all our Toolkits for half the price with the Gold Business &amp; Consulting Package</vt:lpstr>
      <vt:lpstr>Need more help?  Hire one of our Management Consultants for $4,000 a day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Aurelien Dom</dc:creator>
  <cp:keywords/>
  <cp:lastModifiedBy>Aurelien Domont</cp:lastModifiedBy>
  <cp:revision>235</cp:revision>
  <dcterms:created xsi:type="dcterms:W3CDTF">2020-07-08T04:44:55Z</dcterms:created>
  <dcterms:modified xsi:type="dcterms:W3CDTF">2020-08-19T04:36:10Z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